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7" r:id="rId4"/>
    <p:sldId id="278" r:id="rId5"/>
    <p:sldId id="276" r:id="rId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F70"/>
    <a:srgbClr val="47A7BD"/>
    <a:srgbClr val="D63F20"/>
    <a:srgbClr val="A43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07" autoAdjust="0"/>
    <p:restoredTop sz="94692" autoAdjust="0"/>
  </p:normalViewPr>
  <p:slideViewPr>
    <p:cSldViewPr snapToGrid="0" snapToObjects="1">
      <p:cViewPr>
        <p:scale>
          <a:sx n="100" d="100"/>
          <a:sy n="100" d="100"/>
        </p:scale>
        <p:origin x="-2076" y="-3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A0781-6149-492E-90A0-A7626107991B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43251-BA4A-44BF-BFED-2B38D73C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2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5453" y="8686362"/>
            <a:ext cx="2972547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5D04E0F2-15A1-41F0-996C-5222CEB31DC0}" type="slidenum">
              <a:rPr lang="en-US" altLang="en-US" sz="1200">
                <a:latin typeface="Arial" charset="0"/>
              </a:rPr>
              <a:pPr algn="r" eaLnBrk="1" hangingPunct="1"/>
              <a:t>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5374"/>
            <a:ext cx="5487041" cy="411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70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4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6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3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3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9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6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6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7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2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emin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35913" cy="69269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2202-CD71-0E47-BE24-F7C641D85D0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0EE1-8F7A-1447-812C-81BFAE01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6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f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294123" y="3906126"/>
            <a:ext cx="4922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rebuchet MS"/>
                <a:cs typeface="Trebuchet MS"/>
              </a:rPr>
              <a:t>Technology Transfer Accelerator Turkey</a:t>
            </a:r>
          </a:p>
          <a:p>
            <a:pPr algn="ctr"/>
            <a:r>
              <a:rPr lang="en-US" sz="2000" b="1" i="1" dirty="0" smtClean="0">
                <a:solidFill>
                  <a:schemeClr val="tx2"/>
                </a:solidFill>
                <a:latin typeface="Trebuchet MS"/>
                <a:cs typeface="Trebuchet MS"/>
              </a:rPr>
              <a:t>(TTA Turkey)</a:t>
            </a:r>
            <a:endParaRPr lang="en-US" sz="2000" b="1" i="1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pic>
        <p:nvPicPr>
          <p:cNvPr id="11" name="Picture 10" descr="TTO-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57" y="162148"/>
            <a:ext cx="1894791" cy="6381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94580" y="4995443"/>
            <a:ext cx="1781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rebuchet MS"/>
                <a:cs typeface="Trebuchet MS"/>
              </a:rPr>
              <a:t>Nur </a:t>
            </a:r>
            <a:r>
              <a:rPr lang="tr-TR" sz="2000" b="1" dirty="0" smtClean="0">
                <a:solidFill>
                  <a:schemeClr val="tx2"/>
                </a:solidFill>
                <a:latin typeface="Trebuchet MS"/>
                <a:cs typeface="Trebuchet MS"/>
              </a:rPr>
              <a:t>Ö</a:t>
            </a:r>
            <a:r>
              <a:rPr lang="en-US" sz="2000" b="1" dirty="0" err="1" smtClean="0">
                <a:solidFill>
                  <a:schemeClr val="tx2"/>
                </a:solidFill>
                <a:latin typeface="Trebuchet MS"/>
                <a:cs typeface="Trebuchet MS"/>
              </a:rPr>
              <a:t>zdemir</a:t>
            </a:r>
            <a:endParaRPr lang="tr-TR" sz="2000" b="1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rebuchet MS"/>
                <a:cs typeface="Trebuchet MS"/>
              </a:rPr>
              <a:t>EIF</a:t>
            </a:r>
            <a:endParaRPr lang="tr-TR" sz="2000" b="1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34" y="1179044"/>
            <a:ext cx="2247900" cy="21699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7864" y="2980104"/>
            <a:ext cx="4389966" cy="1546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277" y="1137968"/>
            <a:ext cx="2992343" cy="8099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809" y="2096242"/>
            <a:ext cx="3295703" cy="16583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406" y="153020"/>
            <a:ext cx="1006290" cy="1006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73" y="5921455"/>
            <a:ext cx="1522476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23528" y="5168991"/>
            <a:ext cx="8352928" cy="12741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61950" marR="0" lvl="0" indent="-3619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114FA0"/>
              </a:buClr>
              <a:buSzPct val="110000"/>
              <a:buFont typeface="Wingdings" pitchFamily="2" charset="2"/>
              <a:buChar char="n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TTA Turkey’s main purpose is to: </a:t>
            </a:r>
          </a:p>
          <a:p>
            <a:pPr marL="819150" marR="0" lvl="1" indent="-3619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FD100"/>
              </a:buClr>
              <a:buSzPct val="110000"/>
              <a:buFont typeface="Wingdings" pitchFamily="2" charset="2"/>
              <a:buChar char="n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Establish 2 (two) independently managed Technology Transfer Accelerator Funds that invest in commercialisation of technology intensive research coming out of universities and research centres</a:t>
            </a:r>
          </a:p>
          <a:p>
            <a:pPr marL="819150" marR="0" lvl="1" indent="-3619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FD100"/>
              </a:buClr>
              <a:buSzPct val="110000"/>
              <a:buFont typeface="Wingdings" pitchFamily="2" charset="2"/>
              <a:buChar char="n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Increase the R&amp;D commercialisation capacities of TTOs and T</a:t>
            </a: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Ü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B</a:t>
            </a: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İ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TAK so that they can play a successful interface role between the industry and the university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  <a:p>
            <a:pPr marL="819150" marR="0" lvl="1" indent="-3619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FD100"/>
              </a:buClr>
              <a:buSzPct val="110000"/>
              <a:buFont typeface="Wingdings" pitchFamily="2" charset="2"/>
              <a:buChar char="n"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pic>
        <p:nvPicPr>
          <p:cNvPr id="5" name="Picture 4" descr="TTO-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57" y="6136838"/>
            <a:ext cx="1894791" cy="638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7" y="6281426"/>
            <a:ext cx="1153677" cy="312274"/>
          </a:xfrm>
          <a:prstGeom prst="rect">
            <a:avLst/>
          </a:prstGeom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432035" y="274638"/>
            <a:ext cx="6516231" cy="89255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Futura Lt BT" panose="020B0402020204020303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114FA0"/>
                </a:solidFill>
                <a:effectLst/>
                <a:uLnTx/>
                <a:uFillTx/>
                <a:latin typeface="Futura Lt BT" panose="020B0402020204020303" pitchFamily="34" charset="0"/>
                <a:ea typeface="+mj-ea"/>
              </a:rPr>
              <a:t>TTA Turkey</a:t>
            </a:r>
            <a:b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114FA0"/>
                </a:solidFill>
                <a:effectLst/>
                <a:uLnTx/>
                <a:uFillTx/>
                <a:latin typeface="Futura Lt BT" panose="020B0402020204020303" pitchFamily="34" charset="0"/>
                <a:ea typeface="+mj-ea"/>
              </a:rPr>
            </a:b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rgbClr val="589ADB"/>
                </a:solidFill>
                <a:effectLst/>
                <a:uLnTx/>
                <a:uFillTx/>
                <a:latin typeface="Futura Lt BT" panose="020B0402020204020303" pitchFamily="34" charset="0"/>
                <a:ea typeface="+mj-ea"/>
              </a:rPr>
              <a:t>Project Structure and Main Objectives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89ADB"/>
              </a:solidFill>
              <a:effectLst/>
              <a:uLnTx/>
              <a:uFillTx/>
              <a:latin typeface="Futura Lt BT" panose="020B0402020204020303" pitchFamily="34" charset="0"/>
              <a:ea typeface="+mj-ea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115618" y="1247074"/>
            <a:ext cx="6660740" cy="4072448"/>
            <a:chOff x="1115616" y="1508325"/>
            <a:chExt cx="6660740" cy="4072448"/>
          </a:xfrm>
        </p:grpSpPr>
        <p:sp>
          <p:nvSpPr>
            <p:cNvPr id="36" name="Rounded Rectangle 35"/>
            <p:cNvSpPr/>
            <p:nvPr/>
          </p:nvSpPr>
          <p:spPr>
            <a:xfrm>
              <a:off x="1115616" y="1508325"/>
              <a:ext cx="6660740" cy="689184"/>
            </a:xfrm>
            <a:prstGeom prst="roundRect">
              <a:avLst/>
            </a:prstGeom>
            <a:gradFill rotWithShape="1">
              <a:gsLst>
                <a:gs pos="0">
                  <a:srgbClr val="B6B6B6">
                    <a:shade val="51000"/>
                    <a:satMod val="130000"/>
                  </a:srgbClr>
                </a:gs>
                <a:gs pos="80000">
                  <a:srgbClr val="B6B6B6">
                    <a:shade val="93000"/>
                    <a:satMod val="130000"/>
                  </a:srgbClr>
                </a:gs>
                <a:gs pos="100000">
                  <a:srgbClr val="B6B6B6">
                    <a:shade val="94000"/>
                    <a:satMod val="135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Futura Lt BT" panose="020B0402020204020303" pitchFamily="34" charset="0"/>
                  <a:ea typeface="+mn-ea"/>
                  <a:cs typeface="+mn-cs"/>
                </a:rPr>
                <a:t>IPA Resources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Futura Lt BT" panose="020B0402020204020303" pitchFamily="34" charset="0"/>
                  <a:ea typeface="+mn-ea"/>
                  <a:cs typeface="+mn-cs"/>
                </a:rPr>
                <a:t>EIF</a:t>
              </a: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Futura Lt BT" panose="020B0402020204020303" pitchFamily="34" charset="0"/>
                  <a:ea typeface="+mn-ea"/>
                  <a:cs typeface="+mn-cs"/>
                </a:rPr>
                <a:t> as Advisor &amp; Project Manager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700808"/>
              <a:ext cx="646921" cy="368965"/>
            </a:xfrm>
            <a:prstGeom prst="rect">
              <a:avLst/>
            </a:prstGeom>
            <a:noFill/>
          </p:spPr>
        </p:pic>
        <p:sp>
          <p:nvSpPr>
            <p:cNvPr id="38" name="Oval 37"/>
            <p:cNvSpPr/>
            <p:nvPr/>
          </p:nvSpPr>
          <p:spPr>
            <a:xfrm>
              <a:off x="3349902" y="2448121"/>
              <a:ext cx="2766534" cy="1691632"/>
            </a:xfrm>
            <a:prstGeom prst="ellipse">
              <a:avLst/>
            </a:prstGeom>
            <a:gradFill rotWithShape="1">
              <a:gsLst>
                <a:gs pos="0">
                  <a:srgbClr val="FFD100">
                    <a:shade val="51000"/>
                    <a:satMod val="130000"/>
                  </a:srgbClr>
                </a:gs>
                <a:gs pos="100000">
                  <a:srgbClr val="FFD100">
                    <a:shade val="93000"/>
                    <a:satMod val="130000"/>
                  </a:srgbClr>
                </a:gs>
                <a:gs pos="100000">
                  <a:srgbClr val="FFD100">
                    <a:shade val="94000"/>
                    <a:satMod val="135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Futura Lt BT" panose="020B0402020204020303" pitchFamily="34" charset="0"/>
                  <a:ea typeface="+mn-ea"/>
                  <a:cs typeface="+mn-cs"/>
                </a:rPr>
                <a:t>IPA Commitment to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Futura Lt BT" panose="020B0402020204020303" pitchFamily="34" charset="0"/>
                  <a:ea typeface="+mn-ea"/>
                  <a:cs typeface="+mn-cs"/>
                </a:rPr>
                <a:t>TTA Turkey Fund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1115616" y="2935869"/>
              <a:ext cx="1527283" cy="966747"/>
            </a:xfrm>
            <a:prstGeom prst="ellipse">
              <a:avLst/>
            </a:prstGeom>
            <a:gradFill rotWithShape="1">
              <a:gsLst>
                <a:gs pos="0">
                  <a:srgbClr val="C0D9F2">
                    <a:shade val="51000"/>
                    <a:satMod val="130000"/>
                  </a:srgbClr>
                </a:gs>
                <a:gs pos="80000">
                  <a:srgbClr val="C0D9F2">
                    <a:shade val="93000"/>
                    <a:satMod val="130000"/>
                  </a:srgbClr>
                </a:gs>
                <a:gs pos="100000">
                  <a:srgbClr val="C0D9F2">
                    <a:shade val="94000"/>
                    <a:satMod val="135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Futura Lt BT" panose="020B0402020204020303" pitchFamily="34" charset="0"/>
                  <a:ea typeface="+mn-ea"/>
                  <a:cs typeface="+mn-cs"/>
                </a:rPr>
                <a:t>Advisory Services and Networking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Futura Lt BT" panose="020B0402020204020303" pitchFamily="34" charset="0"/>
                  <a:ea typeface="+mn-ea"/>
                  <a:cs typeface="+mn-cs"/>
                </a:rPr>
                <a:t>(Technical Assistance)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452278" y="4202406"/>
              <a:ext cx="891439" cy="626530"/>
            </a:xfrm>
            <a:prstGeom prst="ellipse">
              <a:avLst/>
            </a:prstGeom>
            <a:gradFill rotWithShape="1">
              <a:gsLst>
                <a:gs pos="0">
                  <a:srgbClr val="114FA0">
                    <a:shade val="51000"/>
                    <a:satMod val="130000"/>
                  </a:srgbClr>
                </a:gs>
                <a:gs pos="80000">
                  <a:srgbClr val="114FA0">
                    <a:shade val="93000"/>
                    <a:satMod val="130000"/>
                  </a:srgbClr>
                </a:gs>
                <a:gs pos="100000">
                  <a:srgbClr val="114FA0">
                    <a:shade val="94000"/>
                    <a:satMod val="135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Lt BT" panose="020B0402020204020303" pitchFamily="34" charset="0"/>
                  <a:ea typeface="+mn-ea"/>
                  <a:cs typeface="+mn-cs"/>
                </a:rPr>
                <a:t>TTOs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3995427" y="4515671"/>
              <a:ext cx="1475485" cy="1065102"/>
            </a:xfrm>
            <a:prstGeom prst="ellipse">
              <a:avLst/>
            </a:prstGeom>
            <a:gradFill rotWithShape="1">
              <a:gsLst>
                <a:gs pos="0">
                  <a:srgbClr val="114FA0">
                    <a:shade val="51000"/>
                    <a:satMod val="130000"/>
                  </a:srgbClr>
                </a:gs>
                <a:gs pos="80000">
                  <a:srgbClr val="114FA0">
                    <a:shade val="93000"/>
                    <a:satMod val="130000"/>
                  </a:srgbClr>
                </a:gs>
                <a:gs pos="100000">
                  <a:srgbClr val="114FA0">
                    <a:shade val="94000"/>
                    <a:satMod val="135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Lt BT" panose="020B0402020204020303" pitchFamily="34" charset="0"/>
                  <a:ea typeface="+mn-ea"/>
                  <a:cs typeface="+mn-cs"/>
                </a:rPr>
                <a:t>TÜBİTAK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208654" y="2448121"/>
              <a:ext cx="829960" cy="528176"/>
            </a:xfrm>
            <a:prstGeom prst="ellipse">
              <a:avLst/>
            </a:prstGeom>
            <a:gradFill rotWithShape="1">
              <a:gsLst>
                <a:gs pos="0">
                  <a:srgbClr val="C0D9F2">
                    <a:shade val="51000"/>
                    <a:satMod val="130000"/>
                  </a:srgbClr>
                </a:gs>
                <a:gs pos="80000">
                  <a:srgbClr val="C0D9F2">
                    <a:shade val="93000"/>
                    <a:satMod val="130000"/>
                  </a:srgbClr>
                </a:gs>
                <a:gs pos="100000">
                  <a:srgbClr val="C0D9F2">
                    <a:shade val="94000"/>
                    <a:satMod val="135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Futura Lt BT" panose="020B0402020204020303" pitchFamily="34" charset="0"/>
                  <a:ea typeface="+mn-ea"/>
                  <a:cs typeface="+mn-cs"/>
                </a:rPr>
                <a:t>Visibility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946396" y="3155155"/>
              <a:ext cx="829960" cy="528176"/>
            </a:xfrm>
            <a:prstGeom prst="ellipse">
              <a:avLst/>
            </a:prstGeom>
            <a:gradFill rotWithShape="1">
              <a:gsLst>
                <a:gs pos="0">
                  <a:srgbClr val="C0D9F2">
                    <a:shade val="51000"/>
                    <a:satMod val="130000"/>
                  </a:srgbClr>
                </a:gs>
                <a:gs pos="80000">
                  <a:srgbClr val="C0D9F2">
                    <a:shade val="93000"/>
                    <a:satMod val="130000"/>
                  </a:srgbClr>
                </a:gs>
                <a:gs pos="100000">
                  <a:srgbClr val="C0D9F2">
                    <a:shade val="94000"/>
                    <a:satMod val="135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Futura Lt BT" panose="020B0402020204020303" pitchFamily="34" charset="0"/>
                  <a:ea typeface="+mn-ea"/>
                  <a:cs typeface="+mn-cs"/>
                </a:rPr>
                <a:t>Impact Evaluation</a:t>
              </a:r>
            </a:p>
          </p:txBody>
        </p:sp>
        <p:cxnSp>
          <p:nvCxnSpPr>
            <p:cNvPr id="44" name="Straight Arrow Connector 43"/>
            <p:cNvCxnSpPr>
              <a:endCxn id="38" idx="0"/>
            </p:cNvCxnSpPr>
            <p:nvPr/>
          </p:nvCxnSpPr>
          <p:spPr>
            <a:xfrm>
              <a:off x="4733169" y="2197509"/>
              <a:ext cx="0" cy="250612"/>
            </a:xfrm>
            <a:prstGeom prst="straightConnector1">
              <a:avLst/>
            </a:prstGeom>
            <a:noFill/>
            <a:ln w="25400" cap="flat" cmpd="sng" algn="ctr">
              <a:solidFill>
                <a:srgbClr val="FFD100"/>
              </a:solidFill>
              <a:prstDash val="sysDot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" name="Straight Arrow Connector 44"/>
            <p:cNvCxnSpPr>
              <a:endCxn id="41" idx="0"/>
            </p:cNvCxnSpPr>
            <p:nvPr/>
          </p:nvCxnSpPr>
          <p:spPr>
            <a:xfrm>
              <a:off x="4733169" y="4139753"/>
              <a:ext cx="0" cy="375918"/>
            </a:xfrm>
            <a:prstGeom prst="straightConnector1">
              <a:avLst/>
            </a:prstGeom>
            <a:noFill/>
            <a:ln w="25400" cap="flat" cmpd="sng" algn="ctr">
              <a:solidFill>
                <a:srgbClr val="FFD100"/>
              </a:solidFill>
              <a:prstDash val="sysDot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" name="Straight Arrow Connector 45"/>
            <p:cNvCxnSpPr>
              <a:endCxn id="39" idx="0"/>
            </p:cNvCxnSpPr>
            <p:nvPr/>
          </p:nvCxnSpPr>
          <p:spPr>
            <a:xfrm>
              <a:off x="1879257" y="2197509"/>
              <a:ext cx="1" cy="738360"/>
            </a:xfrm>
            <a:prstGeom prst="straightConnector1">
              <a:avLst/>
            </a:prstGeom>
            <a:noFill/>
            <a:ln w="25400" cap="flat" cmpd="sng" algn="ctr">
              <a:solidFill>
                <a:srgbClr val="FFD100"/>
              </a:solidFill>
              <a:prstDash val="sysDot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" name="Straight Arrow Connector 46"/>
            <p:cNvCxnSpPr>
              <a:stCxn id="39" idx="4"/>
              <a:endCxn id="40" idx="0"/>
            </p:cNvCxnSpPr>
            <p:nvPr/>
          </p:nvCxnSpPr>
          <p:spPr>
            <a:xfrm>
              <a:off x="1879258" y="3902616"/>
              <a:ext cx="18740" cy="299790"/>
            </a:xfrm>
            <a:prstGeom prst="straightConnector1">
              <a:avLst/>
            </a:prstGeom>
            <a:noFill/>
            <a:ln w="25400" cap="flat" cmpd="sng" algn="ctr">
              <a:solidFill>
                <a:srgbClr val="FFD100"/>
              </a:solidFill>
              <a:prstDash val="sysDot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" name="Straight Arrow Connector 47"/>
            <p:cNvCxnSpPr>
              <a:endCxn id="42" idx="0"/>
            </p:cNvCxnSpPr>
            <p:nvPr/>
          </p:nvCxnSpPr>
          <p:spPr>
            <a:xfrm>
              <a:off x="6623634" y="2197509"/>
              <a:ext cx="0" cy="250612"/>
            </a:xfrm>
            <a:prstGeom prst="straightConnector1">
              <a:avLst/>
            </a:prstGeom>
            <a:noFill/>
            <a:ln w="25400" cap="flat" cmpd="sng" algn="ctr">
              <a:solidFill>
                <a:srgbClr val="FFD100"/>
              </a:solidFill>
              <a:prstDash val="sysDot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" name="Straight Arrow Connector 48"/>
            <p:cNvCxnSpPr>
              <a:endCxn id="43" idx="0"/>
            </p:cNvCxnSpPr>
            <p:nvPr/>
          </p:nvCxnSpPr>
          <p:spPr>
            <a:xfrm>
              <a:off x="7361376" y="2197509"/>
              <a:ext cx="0" cy="957646"/>
            </a:xfrm>
            <a:prstGeom prst="straightConnector1">
              <a:avLst/>
            </a:prstGeom>
            <a:noFill/>
            <a:ln w="25400" cap="flat" cmpd="sng" algn="ctr">
              <a:solidFill>
                <a:srgbClr val="FFD100"/>
              </a:solidFill>
              <a:prstDash val="sysDot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0" name="TextBox 49"/>
            <p:cNvSpPr txBox="1"/>
            <p:nvPr/>
          </p:nvSpPr>
          <p:spPr>
            <a:xfrm>
              <a:off x="4745725" y="4213901"/>
              <a:ext cx="17213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Futura Lt BT" panose="020B0402020204020303" pitchFamily="34" charset="0"/>
                </a:rPr>
                <a:t>proceeds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2483768" y="3755228"/>
              <a:ext cx="1584176" cy="1073708"/>
            </a:xfrm>
            <a:prstGeom prst="straightConnector1">
              <a:avLst/>
            </a:prstGeom>
            <a:noFill/>
            <a:ln w="25400" cap="flat" cmpd="sng" algn="ctr">
              <a:solidFill>
                <a:srgbClr val="FFD100"/>
              </a:solidFill>
              <a:prstDash val="sysDot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2" name="Straight Arrow Connector 51"/>
            <p:cNvCxnSpPr/>
            <p:nvPr/>
          </p:nvCxnSpPr>
          <p:spPr>
            <a:xfrm>
              <a:off x="2642899" y="3429000"/>
              <a:ext cx="70700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D100"/>
              </a:solidFill>
              <a:prstDash val="sysDot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53" name="Rectangle 52"/>
          <p:cNvSpPr/>
          <p:nvPr/>
        </p:nvSpPr>
        <p:spPr>
          <a:xfrm>
            <a:off x="5606426" y="3929667"/>
            <a:ext cx="32519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4038" lvl="1" indent="-285750" defTabSz="914400">
              <a:spcAft>
                <a:spcPts val="600"/>
              </a:spcAft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Futura Lt BT" panose="020B0402020204020303" pitchFamily="34" charset="0"/>
              </a:rPr>
              <a:t>Put in operation on 25 July 2014</a:t>
            </a:r>
          </a:p>
          <a:p>
            <a:pPr marL="554038" lvl="1" indent="-285750" defTabSz="914400">
              <a:spcAft>
                <a:spcPts val="600"/>
              </a:spcAft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Futura Lt BT" panose="020B0402020204020303" pitchFamily="34" charset="0"/>
              </a:rPr>
              <a:t>Original size of operation: EUR 30.5m</a:t>
            </a:r>
          </a:p>
          <a:p>
            <a:pPr marL="554038" lvl="1" indent="-285750" defTabSz="914400">
              <a:spcAft>
                <a:spcPts val="600"/>
              </a:spcAft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Futura Lt BT" panose="020B0402020204020303" pitchFamily="34" charset="0"/>
              </a:rPr>
              <a:t>Budget increase of EUR 18.3m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utura Lt BT" panose="020B0402020204020303" pitchFamily="34" charset="0"/>
              </a:rPr>
              <a:t>signed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Futura Lt BT" panose="020B0402020204020303" pitchFamily="34" charset="0"/>
              </a:rPr>
              <a:t>on 22 December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utura Lt BT" panose="020B0402020204020303" pitchFamily="34" charset="0"/>
              </a:rPr>
              <a:t>2014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Futura Lt BT" panose="020B0402020204020303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64" y="6202455"/>
            <a:ext cx="904214" cy="5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4860032" y="2050291"/>
            <a:ext cx="4104456" cy="3965498"/>
          </a:xfrm>
          <a:prstGeom prst="rect">
            <a:avLst/>
          </a:prstGeom>
          <a:solidFill>
            <a:srgbClr val="C0C0C0">
              <a:alpha val="20000"/>
            </a:srgbClr>
          </a:solidFill>
          <a:ln w="25400" cap="flat" cmpd="sng" algn="ctr">
            <a:noFill/>
            <a:prstDash val="solid"/>
          </a:ln>
          <a:effectLst/>
          <a:scene3d>
            <a:camera prst="obliqueBottomRight"/>
            <a:lightRig rig="threePt" dir="t"/>
          </a:scene3d>
          <a:sp3d>
            <a:bevelT w="1016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TTO-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57" y="6136838"/>
            <a:ext cx="1894791" cy="638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7" y="6281426"/>
            <a:ext cx="1153677" cy="312274"/>
          </a:xfrm>
          <a:prstGeom prst="rect">
            <a:avLst/>
          </a:prstGeom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432035" y="274638"/>
            <a:ext cx="6516231" cy="89255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Futura Lt BT" panose="020B0402020204020303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FA0"/>
                </a:solidFill>
                <a:effectLst/>
                <a:uLnTx/>
                <a:uFillTx/>
                <a:latin typeface="Futura Lt BT" panose="020B0402020204020303" pitchFamily="34" charset="0"/>
                <a:ea typeface="+mj-ea"/>
              </a:rPr>
              <a:t>TTA Turkey</a:t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FA0"/>
                </a:solidFill>
                <a:effectLst/>
                <a:uLnTx/>
                <a:uFillTx/>
                <a:latin typeface="Futura Lt BT" panose="020B0402020204020303" pitchFamily="34" charset="0"/>
                <a:ea typeface="+mj-ea"/>
              </a:rPr>
            </a:b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9ADB"/>
                </a:solidFill>
                <a:effectLst/>
                <a:uLnTx/>
                <a:uFillTx/>
                <a:latin typeface="Futura Lt BT" panose="020B0402020204020303" pitchFamily="34" charset="0"/>
                <a:ea typeface="+mj-ea"/>
              </a:rPr>
              <a:t>Progress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589ADB"/>
                </a:solidFill>
                <a:effectLst/>
                <a:uLnTx/>
                <a:uFillTx/>
                <a:latin typeface="Futura Lt BT" panose="020B0402020204020303" pitchFamily="34" charset="0"/>
                <a:ea typeface="+mj-ea"/>
              </a:rPr>
              <a:t> on Implementation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89ADB"/>
              </a:solidFill>
              <a:effectLst/>
              <a:uLnTx/>
              <a:uFillTx/>
              <a:latin typeface="Futura Lt BT" panose="020B0402020204020303" pitchFamily="34" charset="0"/>
              <a:ea typeface="+mj-ea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64" y="6202455"/>
            <a:ext cx="904214" cy="506866"/>
          </a:xfrm>
          <a:prstGeom prst="rect">
            <a:avLst/>
          </a:prstGeom>
        </p:spPr>
      </p:pic>
      <p:sp>
        <p:nvSpPr>
          <p:cNvPr id="27" name="Content Placeholder 5"/>
          <p:cNvSpPr txBox="1">
            <a:spLocks/>
          </p:cNvSpPr>
          <p:nvPr/>
        </p:nvSpPr>
        <p:spPr>
          <a:xfrm>
            <a:off x="440421" y="1260179"/>
            <a:ext cx="4190025" cy="4556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Arial" pitchFamily="34" charset="0"/>
              </a:defRPr>
            </a:lvl3pPr>
            <a:lvl4pPr marL="804863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Arial" pitchFamily="34" charset="0"/>
              </a:defRPr>
            </a:lvl4pPr>
            <a:lvl5pPr marL="1073150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990600" algn="l"/>
              </a:tabLs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14FA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Information Session: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5 August 2014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14FA0"/>
              </a:buClr>
              <a:buSzPct val="100000"/>
              <a:buFont typeface="+mj-lt"/>
              <a:buAutoNum type="arabicPeriod" startAt="2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Launch Event: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10 September 2014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3118" y="2052343"/>
            <a:ext cx="4464496" cy="3963446"/>
          </a:xfrm>
          <a:prstGeom prst="rect">
            <a:avLst/>
          </a:prstGeom>
          <a:solidFill>
            <a:srgbClr val="C0C0C0">
              <a:alpha val="20000"/>
            </a:srgbClr>
          </a:solidFill>
          <a:ln w="25400" cap="flat" cmpd="sng" algn="ctr">
            <a:noFill/>
            <a:prstDash val="solid"/>
          </a:ln>
          <a:effectLst/>
          <a:scene3d>
            <a:camera prst="obliqueBottomRight"/>
            <a:lightRig rig="threePt" dir="t"/>
          </a:scene3d>
          <a:sp3d>
            <a:bevelT w="1016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Content Placeholder 5"/>
          <p:cNvSpPr txBox="1">
            <a:spLocks/>
          </p:cNvSpPr>
          <p:nvPr/>
        </p:nvSpPr>
        <p:spPr>
          <a:xfrm>
            <a:off x="569142" y="2176074"/>
            <a:ext cx="4032448" cy="4032206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Arial" pitchFamily="34" charset="0"/>
              </a:defRPr>
            </a:lvl3pPr>
            <a:lvl4pPr marL="804863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Arial" pitchFamily="34" charset="0"/>
              </a:defRPr>
            </a:lvl4pPr>
            <a:lvl5pPr marL="1073150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990600" algn="l"/>
              </a:tabLs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14FA0"/>
              </a:buClr>
              <a:buSzPct val="10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FA0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Call for Expression of Interest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FA0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IPA-001/2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114FA0"/>
              </a:solidFill>
              <a:effectLst/>
              <a:uLnTx/>
              <a:uFillTx/>
              <a:latin typeface="Futura Lt BT" panose="020B0402020204020303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FA0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28 July 2014 – 11 September 2014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14FA0"/>
              </a:buClr>
              <a:buSzPct val="100000"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Futura Lt BT" panose="020B0402020204020303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14FA0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First fund manager approved by EIF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BoD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 on 17 November 2014 (“TTA Turkey Fund I”) </a:t>
            </a:r>
          </a:p>
          <a:p>
            <a:pPr marL="55403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IPA commitment of EUR 26.3m</a:t>
            </a:r>
          </a:p>
          <a:p>
            <a:pPr marL="55403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Minimum of EUR 2.8m third party capital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14FA0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First closing reached on 1 April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30" y="4906230"/>
            <a:ext cx="1994472" cy="76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girisimhaber.com/image.axd?picture=2015%2F6%2Flogo2_1147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63" y="4812204"/>
            <a:ext cx="1416540" cy="9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ontent Placeholder 5"/>
          <p:cNvSpPr txBox="1">
            <a:spLocks/>
          </p:cNvSpPr>
          <p:nvPr/>
        </p:nvSpPr>
        <p:spPr>
          <a:xfrm>
            <a:off x="5076056" y="2174019"/>
            <a:ext cx="3744416" cy="4556791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Arial" pitchFamily="34" charset="0"/>
              </a:defRPr>
            </a:lvl3pPr>
            <a:lvl4pPr marL="804863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Arial" pitchFamily="34" charset="0"/>
              </a:defRPr>
            </a:lvl4pPr>
            <a:lvl5pPr marL="1073150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990600" algn="l"/>
              </a:tabLs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14FA0"/>
              </a:buClr>
              <a:buSzPct val="10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14FA0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Call for Expression of Interest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14FA0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IPA-001/2.1 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114FA0"/>
              </a:solidFill>
              <a:effectLst/>
              <a:uLnTx/>
              <a:uFillTx/>
              <a:latin typeface="Futura Lt BT" panose="020B0402020204020303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FA0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23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December 2014 – 4 February 2015 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utura Lt BT" panose="020B0402020204020303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14FA0"/>
              </a:buClr>
              <a:buSzPct val="100000"/>
              <a:buFontTx/>
              <a:buNone/>
              <a:tabLst/>
              <a:defRPr/>
            </a:pPr>
            <a:endParaRPr lang="en-US" sz="80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14FA0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Second fund manager approved by EIF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BoD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 on 20 April 2015 (“TTA Turkey Fund II”) </a:t>
            </a:r>
          </a:p>
          <a:p>
            <a:pPr marL="55403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IPA commitment of EUR 18.3m</a:t>
            </a:r>
          </a:p>
          <a:p>
            <a:pPr marL="55403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Minimum of EUR 3.2m third party capital</a:t>
            </a:r>
          </a:p>
          <a:p>
            <a:pPr lvl="0">
              <a:spcAft>
                <a:spcPts val="600"/>
              </a:spcAft>
              <a:buClr>
                <a:srgbClr val="114FA0"/>
              </a:buClr>
              <a:buSzPct val="100000"/>
            </a:pPr>
            <a:r>
              <a:rPr lang="en-US" sz="160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First closing reached on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22 July 2015</a:t>
            </a:r>
          </a:p>
        </p:txBody>
      </p:sp>
    </p:spTree>
    <p:extLst>
      <p:ext uri="{BB962C8B-B14F-4D97-AF65-F5344CB8AC3E}">
        <p14:creationId xmlns:p14="http://schemas.microsoft.com/office/powerpoint/2010/main" val="6509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TO-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57" y="6136838"/>
            <a:ext cx="1894791" cy="638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7" y="6281426"/>
            <a:ext cx="1153677" cy="312274"/>
          </a:xfrm>
          <a:prstGeom prst="rect">
            <a:avLst/>
          </a:prstGeom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432035" y="274638"/>
            <a:ext cx="6516231" cy="89255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Futura Lt BT" panose="020B0402020204020303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FA0"/>
                </a:solidFill>
                <a:effectLst/>
                <a:uLnTx/>
                <a:uFillTx/>
                <a:latin typeface="Futura Lt BT" panose="020B0402020204020303" pitchFamily="34" charset="0"/>
                <a:ea typeface="+mj-ea"/>
              </a:rPr>
              <a:t>TTA Turkey</a:t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FA0"/>
                </a:solidFill>
                <a:effectLst/>
                <a:uLnTx/>
                <a:uFillTx/>
                <a:latin typeface="Futura Lt BT" panose="020B0402020204020303" pitchFamily="34" charset="0"/>
                <a:ea typeface="+mj-ea"/>
              </a:rPr>
            </a:b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9ADB"/>
                </a:solidFill>
                <a:effectLst/>
                <a:uLnTx/>
                <a:uFillTx/>
                <a:latin typeface="Futura Lt BT" panose="020B0402020204020303" pitchFamily="34" charset="0"/>
                <a:ea typeface="+mj-ea"/>
              </a:rPr>
              <a:t>Advisory Services Component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89ADB"/>
              </a:solidFill>
              <a:effectLst/>
              <a:uLnTx/>
              <a:uFillTx/>
              <a:latin typeface="Futura Lt BT" panose="020B0402020204020303" pitchFamily="34" charset="0"/>
              <a:ea typeface="+mj-ea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64" y="6202455"/>
            <a:ext cx="904214" cy="506866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432035" y="1343821"/>
            <a:ext cx="8380051" cy="4556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Arial" pitchFamily="34" charset="0"/>
              </a:defRPr>
            </a:lvl3pPr>
            <a:lvl4pPr marL="804863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Arial" pitchFamily="34" charset="0"/>
              </a:defRPr>
            </a:lvl4pPr>
            <a:lvl5pPr marL="1073150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990600" algn="l"/>
              </a:tabLs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  <a:buClr>
                <a:srgbClr val="114FA0"/>
              </a:buClr>
              <a:buSzPct val="100000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Selecting tenderers following a public procurement procedure (OJEU)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Futura Lt BT" panose="020B0402020204020303" pitchFamily="34" charset="0"/>
              <a:ea typeface="+mn-ea"/>
            </a:endParaRPr>
          </a:p>
          <a:p>
            <a:pPr marL="668338" marR="0" lvl="1" indent="-400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C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Prior Information Notice published on 28 May 2015</a:t>
            </a:r>
          </a:p>
          <a:p>
            <a:pPr marL="668338" marR="0" lvl="1" indent="-400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C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Procurement Notice published on 30 June 2015	</a:t>
            </a:r>
          </a:p>
          <a:p>
            <a:pPr marL="668338" marR="0" lvl="1" indent="-400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C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Shortlist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 Notice published on 21 August 2015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Futura Lt BT" panose="020B0402020204020303" pitchFamily="34" charset="0"/>
              <a:ea typeface="+mn-ea"/>
            </a:endParaRPr>
          </a:p>
          <a:p>
            <a:pPr marL="668338" marR="0" lvl="1" indent="-400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C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Expected signature date with the selected consultant(s) in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November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2015</a:t>
            </a:r>
          </a:p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C00"/>
              </a:buClr>
              <a:buSzPct val="100000"/>
              <a:buNone/>
              <a:tabLst/>
              <a:defRPr/>
            </a:pPr>
            <a:r>
              <a:rPr lang="en-US" sz="2000" i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EUR 1.35m budget</a:t>
            </a:r>
            <a:endParaRPr kumimoji="0" lang="en-US" sz="200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C00"/>
              </a:buClr>
              <a:buSzPct val="10000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Futura Lt BT" panose="020B0402020204020303" pitchFamily="34" charset="0"/>
              <a:ea typeface="+mn-ea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Clr>
                <a:srgbClr val="114FA0"/>
              </a:buClr>
              <a:buSzPct val="100000"/>
              <a:buNone/>
            </a:pPr>
            <a:r>
              <a:rPr lang="en-US" sz="220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The purposes of this component are to: </a:t>
            </a:r>
            <a:endParaRPr lang="en-US" sz="2200" dirty="0" smtClean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Clr>
                <a:srgbClr val="114FA0"/>
              </a:buClr>
              <a:buSzPct val="100000"/>
              <a:buNone/>
            </a:pPr>
            <a:endParaRPr lang="en-US" sz="1900" i="1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14FA0"/>
              </a:buClr>
              <a:buSzPct val="100000"/>
              <a:buNone/>
            </a:pPr>
            <a:r>
              <a:rPr lang="en-US" sz="2200" i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a. improve the capacity of technology transfer offices in Turkey </a:t>
            </a:r>
          </a:p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14FA0"/>
              </a:buClr>
              <a:buSzPct val="100000"/>
              <a:buNone/>
            </a:pPr>
            <a:r>
              <a:rPr lang="en-US" sz="2200" i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b. advance TÜBİTAK’s capacity </a:t>
            </a:r>
            <a:r>
              <a:rPr lang="en-US" sz="2200" i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in the field of </a:t>
            </a:r>
            <a:r>
              <a:rPr lang="en-US" sz="2200" i="1" dirty="0" err="1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commercialisation</a:t>
            </a:r>
            <a:r>
              <a:rPr lang="en-US" sz="2200" i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</a:t>
            </a:r>
            <a:r>
              <a:rPr lang="en-US" sz="2200" i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of R&amp;D, </a:t>
            </a:r>
          </a:p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14FA0"/>
              </a:buClr>
              <a:buSzPct val="100000"/>
              <a:buNone/>
            </a:pPr>
            <a:r>
              <a:rPr lang="en-US" sz="2200" i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c. increase the ability of TTA Turkey Funds to source deals </a:t>
            </a:r>
          </a:p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14FA0"/>
              </a:buClr>
              <a:buSzPct val="100000"/>
              <a:buNone/>
            </a:pPr>
            <a:r>
              <a:rPr lang="en-US" sz="2200" i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by taking into account the technology transfer landscape of Turkey, its unique players and dynamics.</a:t>
            </a:r>
          </a:p>
          <a:p>
            <a:pPr marL="55403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Futura Lt BT" panose="020B0402020204020303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32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596761"/>
            <a:ext cx="8153400" cy="1844146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3200" b="1" dirty="0">
                <a:solidFill>
                  <a:srgbClr val="114FA0"/>
                </a:solidFill>
                <a:latin typeface="Futura Lt BT" panose="020B0402020204020303" pitchFamily="34" charset="0"/>
                <a:cs typeface="Arial" pitchFamily="34" charset="0"/>
              </a:rPr>
              <a:t>Thank You</a:t>
            </a:r>
            <a:endParaRPr lang="en-US" altLang="en-US" sz="3200" b="1" dirty="0">
              <a:solidFill>
                <a:srgbClr val="114FA0"/>
              </a:solidFill>
              <a:latin typeface="Futura Lt BT" panose="020B0402020204020303" pitchFamily="34" charset="0"/>
              <a:cs typeface="Arial" pitchFamily="34" charset="0"/>
            </a:endParaRPr>
          </a:p>
        </p:txBody>
      </p:sp>
      <p:sp>
        <p:nvSpPr>
          <p:cNvPr id="12" name="Text Placeholder 14"/>
          <p:cNvSpPr txBox="1">
            <a:spLocks/>
          </p:cNvSpPr>
          <p:nvPr/>
        </p:nvSpPr>
        <p:spPr>
          <a:xfrm>
            <a:off x="736714" y="3147548"/>
            <a:ext cx="3464697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ct val="20000"/>
              </a:spcBef>
              <a:buFontTx/>
              <a:buNone/>
              <a:defRPr sz="1800" b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63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3150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990600" algn="l"/>
              </a:tabLs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latin typeface="Futura Lt BT" panose="020B0402020204020303" pitchFamily="34" charset="0"/>
              </a:rPr>
              <a:t>EIF</a:t>
            </a:r>
            <a:endParaRPr lang="en-GB" dirty="0">
              <a:latin typeface="Futura Lt BT" panose="020B0402020204020303" pitchFamily="34" charset="0"/>
            </a:endParaRPr>
          </a:p>
        </p:txBody>
      </p:sp>
      <p:sp>
        <p:nvSpPr>
          <p:cNvPr id="13" name="Text Placeholder 15"/>
          <p:cNvSpPr txBox="1">
            <a:spLocks/>
          </p:cNvSpPr>
          <p:nvPr/>
        </p:nvSpPr>
        <p:spPr>
          <a:xfrm>
            <a:off x="745024" y="4164056"/>
            <a:ext cx="3456384" cy="28806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63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3150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990600" algn="l"/>
              </a:tabLs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Futura Lt BT" panose="020B0402020204020303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37B, avenue J. F. Kennedy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L-2968 Luxembourg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T :(+352) 2485-1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F :(+352) 2485-81200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Futura Lt BT" panose="020B0402020204020303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hlinkClick r:id="rId3"/>
              </a:rPr>
              <a:t>www.eif.org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Futura Lt BT" panose="020B0402020204020303" pitchFamily="34" charset="0"/>
              <a:ea typeface="+mn-ea"/>
            </a:endParaRPr>
          </a:p>
        </p:txBody>
      </p:sp>
      <p:sp>
        <p:nvSpPr>
          <p:cNvPr id="14" name="Text Placeholder 18"/>
          <p:cNvSpPr txBox="1">
            <a:spLocks/>
          </p:cNvSpPr>
          <p:nvPr/>
        </p:nvSpPr>
        <p:spPr>
          <a:xfrm>
            <a:off x="736714" y="3523687"/>
            <a:ext cx="3464697" cy="568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ct val="20000"/>
              </a:spcBef>
              <a:buFontTx/>
              <a:buNone/>
              <a:defRPr sz="1800" b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63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3150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990600" algn="l"/>
              </a:tabLs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D100">
                    <a:lumMod val="75000"/>
                  </a:srgb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tta_turkey@eif.org</a:t>
            </a:r>
            <a:endParaRPr kumimoji="0" lang="en-GB" sz="1800" b="1" i="0" u="none" strike="noStrike" kern="1200" cap="none" spc="0" normalizeH="0" baseline="0" noProof="0" smtClean="0">
              <a:ln>
                <a:noFill/>
              </a:ln>
              <a:solidFill>
                <a:srgbClr val="FFD100">
                  <a:lumMod val="75000"/>
                </a:srgbClr>
              </a:solidFill>
              <a:effectLst/>
              <a:uLnTx/>
              <a:uFillTx/>
              <a:latin typeface="Futura Lt BT" panose="020B0402020204020303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srgbClr val="114FA0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</a:rPr>
              <a:t>eifturkeyteam@eif.org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114FA0"/>
              </a:solidFill>
              <a:effectLst/>
              <a:uLnTx/>
              <a:uFillTx/>
              <a:latin typeface="Futura Lt BT" panose="020B0402020204020303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01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293</Words>
  <Application>Microsoft Office PowerPoint</Application>
  <PresentationFormat>On-screen Show (16:10)</PresentationFormat>
  <Paragraphs>65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111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111 111</dc:creator>
  <cp:lastModifiedBy>Nur Ozdemir</cp:lastModifiedBy>
  <cp:revision>59</cp:revision>
  <dcterms:created xsi:type="dcterms:W3CDTF">2013-05-07T14:37:42Z</dcterms:created>
  <dcterms:modified xsi:type="dcterms:W3CDTF">2015-09-16T09:38:00Z</dcterms:modified>
</cp:coreProperties>
</file>