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39" r:id="rId2"/>
    <p:sldId id="338" r:id="rId3"/>
    <p:sldId id="321" r:id="rId4"/>
    <p:sldId id="337" r:id="rId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557"/>
    <a:srgbClr val="2F2799"/>
    <a:srgbClr val="2B3595"/>
    <a:srgbClr val="262A82"/>
    <a:srgbClr val="392583"/>
    <a:srgbClr val="18128C"/>
    <a:srgbClr val="1D16AA"/>
    <a:srgbClr val="0F0F3D"/>
    <a:srgbClr val="202082"/>
    <a:srgbClr val="2B2B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05" autoAdjust="0"/>
    <p:restoredTop sz="98643" autoAdjust="0"/>
  </p:normalViewPr>
  <p:slideViewPr>
    <p:cSldViewPr>
      <p:cViewPr>
        <p:scale>
          <a:sx n="120" d="100"/>
          <a:sy n="120" d="100"/>
        </p:scale>
        <p:origin x="-1338" y="-72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21" tIns="0" rIns="19321" bIns="0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21" tIns="0" rIns="19321" bIns="0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21" tIns="0" rIns="19321" bIns="0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21" tIns="0" rIns="19321" bIns="0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fld id="{BB39C407-46BE-40A3-9B29-CD79BBED6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11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21" tIns="0" rIns="19321" bIns="0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21" tIns="0" rIns="19321" bIns="0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21" tIns="0" rIns="19321" bIns="0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21" tIns="0" rIns="19321" bIns="0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fld id="{9E338327-431A-48D1-9367-08D9C0CF2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4838"/>
            <a:ext cx="51435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2" tIns="46692" rIns="93382" bIns="46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703263"/>
            <a:ext cx="4630737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34185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202-CD71-0E47-BE24-F7C641D85D08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0EE1-8F7A-1447-812C-81BFAE011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4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4" tIns="46033" rIns="92064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52400"/>
            <a:ext cx="708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4" tIns="46033" rIns="92064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04800" y="6324600"/>
            <a:ext cx="2895600" cy="372428"/>
            <a:chOff x="228600" y="6324600"/>
            <a:chExt cx="2895600" cy="372428"/>
          </a:xfrm>
        </p:grpSpPr>
        <p:grpSp>
          <p:nvGrpSpPr>
            <p:cNvPr id="6" name="Group 23"/>
            <p:cNvGrpSpPr>
              <a:grpSpLocks/>
            </p:cNvGrpSpPr>
            <p:nvPr userDrawn="1"/>
          </p:nvGrpSpPr>
          <p:grpSpPr bwMode="auto">
            <a:xfrm>
              <a:off x="228600" y="6362700"/>
              <a:ext cx="493713" cy="261938"/>
              <a:chOff x="728" y="3915"/>
              <a:chExt cx="311" cy="165"/>
            </a:xfrm>
          </p:grpSpPr>
          <p:sp>
            <p:nvSpPr>
              <p:cNvPr id="7" name="Rectangle 14"/>
              <p:cNvSpPr>
                <a:spLocks noChangeAspect="1" noChangeArrowheads="1"/>
              </p:cNvSpPr>
              <p:nvPr userDrawn="1"/>
            </p:nvSpPr>
            <p:spPr bwMode="auto">
              <a:xfrm>
                <a:off x="839" y="3916"/>
                <a:ext cx="33" cy="164"/>
              </a:xfrm>
              <a:prstGeom prst="rect">
                <a:avLst/>
              </a:prstGeom>
              <a:solidFill>
                <a:srgbClr val="9933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782" y="3916"/>
                <a:ext cx="33" cy="112"/>
              </a:xfrm>
              <a:prstGeom prst="rect">
                <a:avLst/>
              </a:prstGeom>
              <a:solidFill>
                <a:srgbClr val="9933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Rectangle 16"/>
              <p:cNvSpPr>
                <a:spLocks noChangeAspect="1" noChangeArrowheads="1"/>
              </p:cNvSpPr>
              <p:nvPr userDrawn="1"/>
            </p:nvSpPr>
            <p:spPr bwMode="auto">
              <a:xfrm>
                <a:off x="728" y="3916"/>
                <a:ext cx="33" cy="164"/>
              </a:xfrm>
              <a:prstGeom prst="rect">
                <a:avLst/>
              </a:prstGeom>
              <a:solidFill>
                <a:srgbClr val="9933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Rectangle 17"/>
              <p:cNvSpPr>
                <a:spLocks noChangeAspect="1" noChangeArrowheads="1"/>
              </p:cNvSpPr>
              <p:nvPr userDrawn="1"/>
            </p:nvSpPr>
            <p:spPr bwMode="auto">
              <a:xfrm>
                <a:off x="896" y="3967"/>
                <a:ext cx="33" cy="112"/>
              </a:xfrm>
              <a:prstGeom prst="rect">
                <a:avLst/>
              </a:prstGeom>
              <a:solidFill>
                <a:srgbClr val="666A7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Rectangle 18"/>
              <p:cNvSpPr>
                <a:spLocks noChangeAspect="1" noChangeArrowheads="1"/>
              </p:cNvSpPr>
              <p:nvPr userDrawn="1"/>
            </p:nvSpPr>
            <p:spPr bwMode="auto">
              <a:xfrm>
                <a:off x="950" y="3967"/>
                <a:ext cx="33" cy="112"/>
              </a:xfrm>
              <a:prstGeom prst="rect">
                <a:avLst/>
              </a:prstGeom>
              <a:solidFill>
                <a:srgbClr val="9933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19"/>
              <p:cNvSpPr>
                <a:spLocks noChangeAspect="1" noChangeArrowheads="1"/>
              </p:cNvSpPr>
              <p:nvPr userDrawn="1"/>
            </p:nvSpPr>
            <p:spPr bwMode="auto">
              <a:xfrm>
                <a:off x="895" y="3915"/>
                <a:ext cx="32" cy="33"/>
              </a:xfrm>
              <a:prstGeom prst="rect">
                <a:avLst/>
              </a:prstGeom>
              <a:solidFill>
                <a:srgbClr val="9933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Rectangle 20"/>
              <p:cNvSpPr>
                <a:spLocks noChangeAspect="1" noChangeArrowheads="1"/>
              </p:cNvSpPr>
              <p:nvPr userDrawn="1"/>
            </p:nvSpPr>
            <p:spPr bwMode="auto">
              <a:xfrm>
                <a:off x="950" y="3915"/>
                <a:ext cx="89" cy="33"/>
              </a:xfrm>
              <a:prstGeom prst="rect">
                <a:avLst/>
              </a:prstGeom>
              <a:solidFill>
                <a:srgbClr val="9933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7" name="Picture 3" descr="Z:\Presentations\Templates\TLO_logo.jp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324600"/>
              <a:ext cx="2286000" cy="372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>
          <a:xfrm>
            <a:off x="5943600" y="6356350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June 3, 2015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>
          <a:xfrm>
            <a:off x="70866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CRNoble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BF5F15B-0A91-486C-A084-A8E52AA758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SzPct val="125000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41313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204913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600" b="1">
          <a:solidFill>
            <a:schemeClr val="tx1"/>
          </a:solidFill>
          <a:latin typeface="+mn-lt"/>
        </a:defRPr>
      </a:lvl3pPr>
      <a:lvl4pPr marL="1546225" indent="-119063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</a:defRPr>
      </a:lvl4pPr>
      <a:lvl5pPr marL="18288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</a:defRPr>
      </a:lvl5pPr>
      <a:lvl6pPr marL="22860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</a:defRPr>
      </a:lvl6pPr>
      <a:lvl7pPr marL="27432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</a:defRPr>
      </a:lvl7pPr>
      <a:lvl8pPr marL="32004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</a:defRPr>
      </a:lvl8pPr>
      <a:lvl9pPr marL="3657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rn@mit.edu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463540" y="4687352"/>
            <a:ext cx="4375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Trebuchet MS"/>
                <a:cs typeface="Trebuchet MS"/>
              </a:rPr>
              <a:t>A story about three people… and a startup company</a:t>
            </a:r>
            <a:endParaRPr lang="en-US" sz="2400" b="1" dirty="0">
              <a:solidFill>
                <a:schemeClr val="tx2"/>
              </a:solidFill>
              <a:latin typeface="Trebuchet MS"/>
              <a:cs typeface="Trebuchet MS"/>
            </a:endParaRPr>
          </a:p>
        </p:txBody>
      </p:sp>
      <p:pic>
        <p:nvPicPr>
          <p:cNvPr id="11" name="Picture 10" descr="TTO-i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258" y="194578"/>
            <a:ext cx="1894791" cy="76572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47776" y="5648980"/>
            <a:ext cx="3618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Trebuchet MS"/>
                <a:cs typeface="Trebuchet MS"/>
              </a:rPr>
              <a:t>Christopher Noble</a:t>
            </a:r>
            <a:endParaRPr lang="tr-TR" sz="1400" b="1" dirty="0" smtClean="0">
              <a:solidFill>
                <a:schemeClr val="tx2"/>
              </a:solidFill>
              <a:latin typeface="Trebuchet MS"/>
              <a:cs typeface="Trebuchet MS"/>
            </a:endParaRPr>
          </a:p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Trebuchet MS"/>
                <a:cs typeface="Trebuchet MS"/>
              </a:rPr>
              <a:t>Massachusetts Institute of Technology</a:t>
            </a:r>
            <a:endParaRPr lang="tr-TR" sz="1400" b="1" dirty="0">
              <a:solidFill>
                <a:schemeClr val="tx2"/>
              </a:solidFill>
              <a:latin typeface="Trebuchet MS"/>
              <a:cs typeface="Trebuchet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734" y="1414853"/>
            <a:ext cx="2247900" cy="26039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7864" y="3576125"/>
            <a:ext cx="4389966" cy="18556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2278" y="1365561"/>
            <a:ext cx="2992343" cy="9719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4810" y="2515491"/>
            <a:ext cx="3295703" cy="1990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406" y="183624"/>
            <a:ext cx="1006290" cy="120754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124200" y="7589520"/>
            <a:ext cx="2895600" cy="446914"/>
            <a:chOff x="228600" y="6324600"/>
            <a:chExt cx="2895600" cy="372428"/>
          </a:xfrm>
        </p:grpSpPr>
        <p:grpSp>
          <p:nvGrpSpPr>
            <p:cNvPr id="18" name="Group 23"/>
            <p:cNvGrpSpPr>
              <a:grpSpLocks/>
            </p:cNvGrpSpPr>
            <p:nvPr userDrawn="1"/>
          </p:nvGrpSpPr>
          <p:grpSpPr bwMode="auto">
            <a:xfrm>
              <a:off x="228600" y="6362700"/>
              <a:ext cx="493713" cy="261938"/>
              <a:chOff x="728" y="3915"/>
              <a:chExt cx="311" cy="165"/>
            </a:xfrm>
          </p:grpSpPr>
          <p:sp>
            <p:nvSpPr>
              <p:cNvPr id="21" name="Rectangle 14"/>
              <p:cNvSpPr>
                <a:spLocks noChangeAspect="1" noChangeArrowheads="1"/>
              </p:cNvSpPr>
              <p:nvPr userDrawn="1"/>
            </p:nvSpPr>
            <p:spPr bwMode="auto">
              <a:xfrm>
                <a:off x="839" y="3916"/>
                <a:ext cx="33" cy="164"/>
              </a:xfrm>
              <a:prstGeom prst="rect">
                <a:avLst/>
              </a:prstGeom>
              <a:solidFill>
                <a:srgbClr val="9933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782" y="3916"/>
                <a:ext cx="33" cy="112"/>
              </a:xfrm>
              <a:prstGeom prst="rect">
                <a:avLst/>
              </a:prstGeom>
              <a:solidFill>
                <a:srgbClr val="9933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16"/>
              <p:cNvSpPr>
                <a:spLocks noChangeAspect="1" noChangeArrowheads="1"/>
              </p:cNvSpPr>
              <p:nvPr userDrawn="1"/>
            </p:nvSpPr>
            <p:spPr bwMode="auto">
              <a:xfrm>
                <a:off x="728" y="3916"/>
                <a:ext cx="33" cy="164"/>
              </a:xfrm>
              <a:prstGeom prst="rect">
                <a:avLst/>
              </a:prstGeom>
              <a:solidFill>
                <a:srgbClr val="9933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17"/>
              <p:cNvSpPr>
                <a:spLocks noChangeAspect="1" noChangeArrowheads="1"/>
              </p:cNvSpPr>
              <p:nvPr userDrawn="1"/>
            </p:nvSpPr>
            <p:spPr bwMode="auto">
              <a:xfrm>
                <a:off x="896" y="3967"/>
                <a:ext cx="33" cy="112"/>
              </a:xfrm>
              <a:prstGeom prst="rect">
                <a:avLst/>
              </a:prstGeom>
              <a:solidFill>
                <a:srgbClr val="666A7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18"/>
              <p:cNvSpPr>
                <a:spLocks noChangeAspect="1" noChangeArrowheads="1"/>
              </p:cNvSpPr>
              <p:nvPr userDrawn="1"/>
            </p:nvSpPr>
            <p:spPr bwMode="auto">
              <a:xfrm>
                <a:off x="950" y="3967"/>
                <a:ext cx="33" cy="112"/>
              </a:xfrm>
              <a:prstGeom prst="rect">
                <a:avLst/>
              </a:prstGeom>
              <a:solidFill>
                <a:srgbClr val="9933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19"/>
              <p:cNvSpPr>
                <a:spLocks noChangeAspect="1" noChangeArrowheads="1"/>
              </p:cNvSpPr>
              <p:nvPr userDrawn="1"/>
            </p:nvSpPr>
            <p:spPr bwMode="auto">
              <a:xfrm>
                <a:off x="895" y="3915"/>
                <a:ext cx="32" cy="33"/>
              </a:xfrm>
              <a:prstGeom prst="rect">
                <a:avLst/>
              </a:prstGeom>
              <a:solidFill>
                <a:srgbClr val="9933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Rectangle 20"/>
              <p:cNvSpPr>
                <a:spLocks noChangeAspect="1" noChangeArrowheads="1"/>
              </p:cNvSpPr>
              <p:nvPr userDrawn="1"/>
            </p:nvSpPr>
            <p:spPr bwMode="auto">
              <a:xfrm>
                <a:off x="950" y="3915"/>
                <a:ext cx="89" cy="33"/>
              </a:xfrm>
              <a:prstGeom prst="rect">
                <a:avLst/>
              </a:prstGeom>
              <a:solidFill>
                <a:srgbClr val="9933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20" name="Picture 3" descr="Z:\Presentations\Templates\TLO_logo.jp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324600"/>
              <a:ext cx="2286000" cy="372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543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0"/>
            <a:ext cx="2818118" cy="762000"/>
          </a:xfrm>
        </p:spPr>
        <p:txBody>
          <a:bodyPr/>
          <a:lstStyle/>
          <a:p>
            <a:pPr algn="l"/>
            <a:r>
              <a:rPr lang="en-US" sz="2400" b="0" dirty="0" smtClean="0"/>
              <a:t>A story about three </a:t>
            </a:r>
            <a:r>
              <a:rPr lang="en-US" sz="2400" b="0" dirty="0" smtClean="0"/>
              <a:t>people…</a:t>
            </a:r>
            <a:endParaRPr lang="en-US" sz="2400" b="0" dirty="0"/>
          </a:p>
        </p:txBody>
      </p:sp>
      <p:pic>
        <p:nvPicPr>
          <p:cNvPr id="1029" name="Picture 5" descr="http://media.cmgdigital.com/shared/lt/lt_cache/thumbnail/960/img/photos/2012/06/27/1c/37/ddn062112lifeextra_1145782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5181600" cy="343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media.licdn.com/mpr/mpr/shrinknp_400_400/p/8/000/250/160/2f930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199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67478"/>
            <a:ext cx="4799318" cy="389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219200" y="50292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4" tIns="46033" rIns="92064" bIns="4603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en-US" sz="2400" b="0" kern="0" dirty="0" smtClean="0"/>
              <a:t>… and a startup company</a:t>
            </a:r>
            <a:endParaRPr lang="en-US" sz="2400" b="0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2236078" y="547871"/>
            <a:ext cx="1421522" cy="59512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David Smith, Ph.D. student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6697" y="547871"/>
            <a:ext cx="1293103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Prof. Kripa Varanasi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0" y="20060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Colin Gounden, Angel Investor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 rot="20995380">
            <a:off x="2783065" y="1915305"/>
            <a:ext cx="668947" cy="153792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 rot="16200000">
            <a:off x="4244491" y="2613510"/>
            <a:ext cx="668947" cy="153792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1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14" grpId="0" animBg="1"/>
      <p:bldP spid="18" grpId="0"/>
      <p:bldP spid="13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620000" cy="762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0" dirty="0" smtClean="0"/>
              <a:t>Chronology and </a:t>
            </a:r>
            <a:r>
              <a:rPr lang="en-US" sz="3200" b="0" dirty="0" smtClean="0"/>
              <a:t>the startup ecosystem</a:t>
            </a:r>
            <a:endParaRPr lang="en-US" sz="3200" b="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513363"/>
              </p:ext>
            </p:extLst>
          </p:nvPr>
        </p:nvGraphicFramePr>
        <p:xfrm>
          <a:off x="349385" y="1371600"/>
          <a:ext cx="4527415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078"/>
                <a:gridCol w="3290337"/>
              </a:tblGrid>
              <a:tr h="4495800">
                <a:tc>
                  <a:txBody>
                    <a:bodyPr/>
                    <a:lstStyle/>
                    <a:p>
                      <a:r>
                        <a:rPr lang="en-US" sz="1400" b="0" baseline="0" dirty="0" smtClean="0"/>
                        <a:t>2004</a:t>
                      </a:r>
                    </a:p>
                    <a:p>
                      <a:r>
                        <a:rPr lang="en-US" sz="1400" b="0" baseline="0" dirty="0" smtClean="0"/>
                        <a:t>2008</a:t>
                      </a:r>
                    </a:p>
                    <a:p>
                      <a:endParaRPr lang="en-US" sz="1400" b="0" baseline="0" dirty="0" smtClean="0"/>
                    </a:p>
                    <a:p>
                      <a:r>
                        <a:rPr lang="en-US" sz="1400" b="0" baseline="0" dirty="0" smtClean="0"/>
                        <a:t>2009</a:t>
                      </a:r>
                    </a:p>
                    <a:p>
                      <a:endParaRPr lang="en-US" sz="1400" b="0" baseline="0" dirty="0" smtClean="0"/>
                    </a:p>
                    <a:p>
                      <a:r>
                        <a:rPr lang="en-US" sz="1400" b="0" baseline="0" dirty="0" smtClean="0"/>
                        <a:t>Spring </a:t>
                      </a:r>
                      <a:r>
                        <a:rPr lang="en-US" sz="1400" b="0" baseline="0" dirty="0" smtClean="0"/>
                        <a:t>2012</a:t>
                      </a:r>
                      <a:endParaRPr lang="en-US" sz="1400" b="0" baseline="0" dirty="0" smtClean="0"/>
                    </a:p>
                    <a:p>
                      <a:r>
                        <a:rPr lang="en-US" sz="1400" b="0" baseline="0" dirty="0" smtClean="0"/>
                        <a:t>May 2012</a:t>
                      </a:r>
                    </a:p>
                    <a:p>
                      <a:endParaRPr lang="en-US" sz="1400" b="0" baseline="0" dirty="0" smtClean="0"/>
                    </a:p>
                    <a:p>
                      <a:r>
                        <a:rPr lang="en-US" sz="1400" b="0" baseline="0" dirty="0" smtClean="0"/>
                        <a:t>May 2012</a:t>
                      </a:r>
                    </a:p>
                    <a:p>
                      <a:endParaRPr lang="en-US" sz="1400" b="0" baseline="0" dirty="0" smtClean="0"/>
                    </a:p>
                    <a:p>
                      <a:r>
                        <a:rPr lang="en-US" sz="1400" b="0" baseline="0" dirty="0" smtClean="0"/>
                        <a:t>Summer 2012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baseline="0" dirty="0" smtClean="0"/>
                    </a:p>
                    <a:p>
                      <a:r>
                        <a:rPr lang="en-US" sz="1400" b="0" baseline="0" dirty="0" smtClean="0"/>
                        <a:t>Oct-Nov 2012</a:t>
                      </a:r>
                    </a:p>
                    <a:p>
                      <a:endParaRPr lang="en-US" sz="1400" b="0" baseline="0" dirty="0" smtClean="0"/>
                    </a:p>
                    <a:p>
                      <a:r>
                        <a:rPr lang="en-US" sz="1400" b="0" baseline="0" dirty="0" smtClean="0"/>
                        <a:t>Early 2013</a:t>
                      </a:r>
                    </a:p>
                    <a:p>
                      <a:endParaRPr lang="en-US" sz="1400" b="0" baseline="0" dirty="0" smtClean="0"/>
                    </a:p>
                    <a:p>
                      <a:r>
                        <a:rPr lang="en-US" sz="1400" b="0" baseline="0" dirty="0" smtClean="0"/>
                        <a:t>June </a:t>
                      </a:r>
                      <a:r>
                        <a:rPr lang="en-US" sz="1400" b="0" baseline="0" dirty="0" smtClean="0"/>
                        <a:t>2014</a:t>
                      </a:r>
                      <a:endParaRPr lang="en-US" sz="1400" b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u="none" baseline="0" dirty="0" err="1" smtClean="0">
                          <a:solidFill>
                            <a:srgbClr val="FF0000"/>
                          </a:solidFill>
                        </a:rPr>
                        <a:t>Kripa</a:t>
                      </a:r>
                      <a:r>
                        <a:rPr lang="en-US" sz="1400" b="0" u="none" baseline="0" dirty="0" smtClean="0">
                          <a:solidFill>
                            <a:srgbClr val="FF0000"/>
                          </a:solidFill>
                        </a:rPr>
                        <a:t> Varanasi </a:t>
                      </a:r>
                      <a:r>
                        <a:rPr lang="en-US" sz="1400" b="0" u="none" baseline="0" dirty="0" smtClean="0"/>
                        <a:t>receives PhD from MIT.</a:t>
                      </a:r>
                    </a:p>
                    <a:p>
                      <a:r>
                        <a:rPr lang="en-US" sz="1400" b="0" u="none" baseline="0" dirty="0" smtClean="0"/>
                        <a:t>Kripa Varanasi joins MIT faculty after working for GE Global Research.</a:t>
                      </a:r>
                    </a:p>
                    <a:p>
                      <a:r>
                        <a:rPr lang="en-US" sz="1400" b="0" u="none" baseline="0" dirty="0" smtClean="0">
                          <a:solidFill>
                            <a:srgbClr val="FF0000"/>
                          </a:solidFill>
                        </a:rPr>
                        <a:t>Dave Smith </a:t>
                      </a:r>
                      <a:r>
                        <a:rPr lang="en-US" sz="1400" b="0" u="none" baseline="0" dirty="0" smtClean="0"/>
                        <a:t>starts his PhD: Funding from NSF, DOD.</a:t>
                      </a:r>
                    </a:p>
                    <a:p>
                      <a:r>
                        <a:rPr lang="en-US" sz="1400" b="0" u="none" baseline="0" dirty="0" err="1" smtClean="0"/>
                        <a:t>iTeams</a:t>
                      </a:r>
                      <a:r>
                        <a:rPr lang="en-US" sz="1400" b="0" u="none" baseline="0" dirty="0" smtClean="0"/>
                        <a:t> and Venture Mentoring Service.</a:t>
                      </a:r>
                    </a:p>
                    <a:p>
                      <a:r>
                        <a:rPr lang="en-US" sz="1400" b="0" u="none" baseline="0" dirty="0" smtClean="0"/>
                        <a:t>MIT $100K Entrepreneurial contest: “Audience choice” award ($2K).</a:t>
                      </a:r>
                    </a:p>
                    <a:p>
                      <a:r>
                        <a:rPr lang="en-US" sz="1400" b="0" u="none" baseline="0" dirty="0" smtClean="0"/>
                        <a:t>Ketchup bottle video goes viral on YouTube.</a:t>
                      </a:r>
                    </a:p>
                    <a:p>
                      <a:r>
                        <a:rPr lang="en-US" sz="1400" b="0" u="none" baseline="0" dirty="0" smtClean="0"/>
                        <a:t>“</a:t>
                      </a:r>
                      <a:r>
                        <a:rPr lang="en-US" sz="1400" b="0" u="none" baseline="0" dirty="0" err="1" smtClean="0"/>
                        <a:t>LiquiGlide</a:t>
                      </a:r>
                      <a:r>
                        <a:rPr lang="en-US" sz="1400" b="0" u="none" baseline="0" dirty="0" smtClean="0"/>
                        <a:t>” team take “Founder’s Skills Accelerator” program at MIT Entrepreneurship Center; meet </a:t>
                      </a:r>
                      <a:r>
                        <a:rPr lang="en-US" sz="1400" b="0" u="none" baseline="0" dirty="0" smtClean="0">
                          <a:solidFill>
                            <a:srgbClr val="FF0000"/>
                          </a:solidFill>
                        </a:rPr>
                        <a:t>Colin Gounden</a:t>
                      </a:r>
                      <a:r>
                        <a:rPr lang="en-US" sz="1400" b="0" u="none" baseline="0" dirty="0" smtClean="0"/>
                        <a:t> at </a:t>
                      </a:r>
                      <a:r>
                        <a:rPr lang="en-US" sz="1400" b="0" u="none" baseline="0" dirty="0" smtClean="0"/>
                        <a:t>final presentation.</a:t>
                      </a:r>
                    </a:p>
                    <a:p>
                      <a:r>
                        <a:rPr lang="en-US" sz="1400" b="0" u="none" baseline="0" dirty="0" smtClean="0"/>
                        <a:t>Top prize ($100K) in </a:t>
                      </a:r>
                      <a:r>
                        <a:rPr lang="en-US" sz="1400" b="0" u="none" baseline="0" dirty="0" err="1" smtClean="0"/>
                        <a:t>MassChallenge</a:t>
                      </a:r>
                      <a:r>
                        <a:rPr lang="en-US" sz="1400" b="0" u="none" baseline="0" dirty="0" smtClean="0"/>
                        <a:t> annual startup contest (1300 entrants).</a:t>
                      </a:r>
                    </a:p>
                    <a:p>
                      <a:r>
                        <a:rPr lang="en-US" sz="1400" b="0" u="none" baseline="0" dirty="0" smtClean="0"/>
                        <a:t>Colin Gounden and </a:t>
                      </a:r>
                      <a:r>
                        <a:rPr lang="en-US" sz="1400" b="0" u="none" baseline="0" dirty="0" smtClean="0"/>
                        <a:t>serial entrepreneur join the </a:t>
                      </a:r>
                      <a:r>
                        <a:rPr lang="en-US" sz="1400" b="0" u="none" baseline="0" dirty="0" err="1" smtClean="0"/>
                        <a:t>LiquiGlide</a:t>
                      </a:r>
                      <a:r>
                        <a:rPr lang="en-US" sz="1400" b="0" u="none" baseline="0" dirty="0" smtClean="0"/>
                        <a:t> “team”.</a:t>
                      </a:r>
                    </a:p>
                    <a:p>
                      <a:r>
                        <a:rPr lang="en-US" sz="1400" b="0" u="none" baseline="0" dirty="0" smtClean="0"/>
                        <a:t>First Institutional financing, negotiated by </a:t>
                      </a:r>
                      <a:r>
                        <a:rPr lang="en-US" sz="1400" b="0" u="none" baseline="0" dirty="0" smtClean="0"/>
                        <a:t>Colin Gounden.</a:t>
                      </a:r>
                      <a:endParaRPr lang="en-US" sz="1400" b="0" u="none" baseline="0" dirty="0" smtClean="0"/>
                    </a:p>
                    <a:p>
                      <a:endParaRPr lang="en-US" sz="1400" b="0" baseline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36594" y="1295400"/>
            <a:ext cx="28216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Faculty with industrial experience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183898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Typical founder: PhD </a:t>
            </a:r>
            <a:r>
              <a:rPr lang="en-US" sz="1400" dirty="0"/>
              <a:t>student. Government funding of the </a:t>
            </a:r>
            <a:r>
              <a:rPr lang="en-US" sz="1400" dirty="0" smtClean="0"/>
              <a:t>research project.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25146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iTeams</a:t>
            </a:r>
            <a:r>
              <a:rPr lang="en-US" sz="1400" dirty="0" smtClean="0"/>
              <a:t>: Business Plan class for engineering and management students working together.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484146" y="3200400"/>
            <a:ext cx="3126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Venture Mentoring Service</a:t>
            </a:r>
            <a:r>
              <a:rPr lang="en-US" sz="1400" dirty="0" smtClean="0"/>
              <a:t>: volunteer mentors for startup </a:t>
            </a:r>
            <a:r>
              <a:rPr lang="en-US" sz="1400" dirty="0"/>
              <a:t>companies </a:t>
            </a:r>
            <a:r>
              <a:rPr lang="en-US" sz="1400" dirty="0" smtClean="0"/>
              <a:t>(&amp; </a:t>
            </a:r>
            <a:r>
              <a:rPr lang="en-US" sz="1400" dirty="0"/>
              <a:t>training for Angels and mentors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484146" y="4038600"/>
            <a:ext cx="3141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Entrepreneurial competitions: training &amp; visibility for all the contestants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141072" y="4800600"/>
            <a:ext cx="3811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Founder’s Skills Accelerator</a:t>
            </a:r>
            <a:r>
              <a:rPr lang="en-US" sz="1400" dirty="0" smtClean="0"/>
              <a:t>: Summer course for startup teams before the spinout from MIT</a:t>
            </a:r>
            <a:endParaRPr lang="en-US" sz="1400" dirty="0"/>
          </a:p>
        </p:txBody>
      </p:sp>
      <p:cxnSp>
        <p:nvCxnSpPr>
          <p:cNvPr id="6" name="Straight Arrow Connector 5"/>
          <p:cNvCxnSpPr>
            <a:stCxn id="3" idx="1"/>
          </p:cNvCxnSpPr>
          <p:nvPr/>
        </p:nvCxnSpPr>
        <p:spPr bwMode="auto">
          <a:xfrm flipH="1">
            <a:off x="4648200" y="1449289"/>
            <a:ext cx="988394" cy="38969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" name="Straight Arrow Connector 18"/>
          <p:cNvCxnSpPr>
            <a:stCxn id="9" idx="1"/>
          </p:cNvCxnSpPr>
          <p:nvPr/>
        </p:nvCxnSpPr>
        <p:spPr bwMode="auto">
          <a:xfrm flipH="1">
            <a:off x="4572000" y="2100590"/>
            <a:ext cx="685800" cy="10921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 flipV="1">
            <a:off x="4856536" y="2678415"/>
            <a:ext cx="325064" cy="9779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5" name="Straight Arrow Connector 24"/>
          <p:cNvCxnSpPr>
            <a:stCxn id="12" idx="1"/>
          </p:cNvCxnSpPr>
          <p:nvPr/>
        </p:nvCxnSpPr>
        <p:spPr bwMode="auto">
          <a:xfrm flipH="1" flipV="1">
            <a:off x="4648200" y="2776210"/>
            <a:ext cx="835946" cy="79352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8" name="Straight Arrow Connector 27"/>
          <p:cNvCxnSpPr>
            <a:stCxn id="14" idx="1"/>
          </p:cNvCxnSpPr>
          <p:nvPr/>
        </p:nvCxnSpPr>
        <p:spPr bwMode="auto">
          <a:xfrm flipH="1" flipV="1">
            <a:off x="4343402" y="2971800"/>
            <a:ext cx="1140744" cy="132841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1" name="Straight Arrow Connector 30"/>
          <p:cNvCxnSpPr>
            <a:stCxn id="14" idx="1"/>
          </p:cNvCxnSpPr>
          <p:nvPr/>
        </p:nvCxnSpPr>
        <p:spPr bwMode="auto">
          <a:xfrm flipH="1">
            <a:off x="4648202" y="4300210"/>
            <a:ext cx="835944" cy="26161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4" name="Straight Arrow Connector 33"/>
          <p:cNvCxnSpPr>
            <a:stCxn id="15" idx="1"/>
          </p:cNvCxnSpPr>
          <p:nvPr/>
        </p:nvCxnSpPr>
        <p:spPr bwMode="auto">
          <a:xfrm flipH="1" flipV="1">
            <a:off x="4572000" y="3810000"/>
            <a:ext cx="569072" cy="125221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36551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7086600" cy="762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22" descr="GD-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2254"/>
          <a:stretch>
            <a:fillRect/>
          </a:stretch>
        </p:blipFill>
        <p:spPr bwMode="auto">
          <a:xfrm>
            <a:off x="5527499" y="3810000"/>
            <a:ext cx="3616500" cy="304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264417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800" dirty="0"/>
              <a:t>Christopher </a:t>
            </a:r>
            <a:r>
              <a:rPr lang="en-US" sz="1800" dirty="0" smtClean="0"/>
              <a:t>Noble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Technology Licensing </a:t>
            </a:r>
            <a:r>
              <a:rPr lang="en-US" sz="1800" dirty="0" smtClean="0"/>
              <a:t>Officer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Massachusetts Institute of </a:t>
            </a:r>
            <a:r>
              <a:rPr lang="en-US" sz="1800" dirty="0" smtClean="0"/>
              <a:t>Technology</a:t>
            </a:r>
          </a:p>
          <a:p>
            <a:pPr algn="ctr"/>
            <a:endParaRPr lang="en-US" sz="1800" dirty="0"/>
          </a:p>
          <a:p>
            <a:pPr algn="ctr"/>
            <a:r>
              <a:rPr lang="en-US" sz="1800" dirty="0" smtClean="0">
                <a:hlinkClick r:id="rId3"/>
              </a:rPr>
              <a:t>crn@mit.edu</a:t>
            </a:r>
            <a:endParaRPr lang="en-US" sz="1800" dirty="0" smtClean="0"/>
          </a:p>
          <a:p>
            <a:pPr algn="ctr"/>
            <a:r>
              <a:rPr lang="en-US" sz="1800" dirty="0" smtClean="0"/>
              <a:t>tlo.mit.edu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7067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-White-50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NC-White-5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C-White-50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-White-5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-White-50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-White-50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-White-50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-White-50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-White-50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Settings\peb\Application Data\Microsoft\Templates\Lincoln\NC-White-50.pot</Template>
  <TotalTime>3559</TotalTime>
  <Pages>1</Pages>
  <Words>255</Words>
  <Application>Microsoft Office PowerPoint</Application>
  <PresentationFormat>On-screen Show (4:3)</PresentationFormat>
  <Paragraphs>47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NC-White-50</vt:lpstr>
      <vt:lpstr>PowerPoint Presentation</vt:lpstr>
      <vt:lpstr>A story about three people…</vt:lpstr>
      <vt:lpstr>Chronology and the startup ecosystem</vt:lpstr>
      <vt:lpstr>Thank You!</vt:lpstr>
    </vt:vector>
  </TitlesOfParts>
  <Company>MIT Lincoln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Commercializing Your Technology: Inventions, Patents and MIT/LL Policy and Practice</dc:title>
  <dc:creator>Standard Desktop</dc:creator>
  <cp:lastModifiedBy>Christopher Noble</cp:lastModifiedBy>
  <cp:revision>227</cp:revision>
  <cp:lastPrinted>2001-06-18T18:57:59Z</cp:lastPrinted>
  <dcterms:created xsi:type="dcterms:W3CDTF">2001-10-24T16:37:30Z</dcterms:created>
  <dcterms:modified xsi:type="dcterms:W3CDTF">2015-09-15T19:15:42Z</dcterms:modified>
</cp:coreProperties>
</file>