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81" r:id="rId4"/>
    <p:sldId id="278" r:id="rId5"/>
    <p:sldId id="277" r:id="rId6"/>
    <p:sldId id="279" r:id="rId7"/>
    <p:sldId id="280" r:id="rId8"/>
    <p:sldId id="276" r:id="rId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9F70"/>
    <a:srgbClr val="47A7BD"/>
    <a:srgbClr val="D63F20"/>
    <a:srgbClr val="A433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6410" autoAdjust="0"/>
  </p:normalViewPr>
  <p:slideViewPr>
    <p:cSldViewPr snapToGrid="0" snapToObjects="1">
      <p:cViewPr varScale="1">
        <p:scale>
          <a:sx n="51" d="100"/>
          <a:sy n="51" d="100"/>
        </p:scale>
        <p:origin x="-666" y="-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A0781-6149-492E-90A0-A762610799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43251-BA4A-44BF-BFED-2B38D73C94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024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5453" y="8686362"/>
            <a:ext cx="2972547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fld id="{5D04E0F2-15A1-41F0-996C-5222CEB31DC0}" type="slidenum">
              <a:rPr lang="en-US" altLang="en-US" sz="1200">
                <a:latin typeface="Arial" charset="0"/>
              </a:rPr>
              <a:pPr algn="r" eaLnBrk="1" hangingPunct="1"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5374"/>
            <a:ext cx="5487041" cy="41129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9670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784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75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66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93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33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69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9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216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30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357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2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emi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235913" cy="6926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2202-CD71-0E47-BE24-F7C641D85D08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0EE1-8F7A-1447-812C-81BFAE01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216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72531" y="3906126"/>
            <a:ext cx="3595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Securitization</a:t>
            </a:r>
            <a:r>
              <a:rPr lang="tr-TR" sz="2400" b="1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tr-TR" sz="2400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and</a:t>
            </a:r>
            <a:r>
              <a:rPr lang="tr-TR" sz="2400" b="1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tr-TR" sz="2400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TTOs</a:t>
            </a:r>
            <a:endParaRPr lang="en-US" sz="2400" b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11" name="Picture 10" descr="TTO-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7" y="162148"/>
            <a:ext cx="1894791" cy="6381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2102" y="4995443"/>
            <a:ext cx="5449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Prof. Dr. N. Ayşe ODMAN BOZTOSUN</a:t>
            </a:r>
          </a:p>
          <a:p>
            <a:pPr algn="ctr"/>
            <a:r>
              <a:rPr lang="tr-TR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Akdeniz </a:t>
            </a:r>
            <a:r>
              <a:rPr lang="tr-TR" sz="2000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University</a:t>
            </a:r>
            <a:r>
              <a:rPr lang="tr-TR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 </a:t>
            </a:r>
            <a:r>
              <a:rPr lang="tr-TR" sz="2000" b="1" dirty="0" smtClean="0">
                <a:solidFill>
                  <a:schemeClr val="tx2"/>
                </a:solidFill>
                <a:latin typeface="Trebuchet MS"/>
                <a:cs typeface="Trebuchet MS"/>
              </a:rPr>
              <a:t>TTO (AKİŞMER TTM) </a:t>
            </a:r>
            <a:r>
              <a:rPr lang="tr-TR" sz="2000" b="1" dirty="0" err="1" smtClean="0">
                <a:solidFill>
                  <a:schemeClr val="tx2"/>
                </a:solidFill>
                <a:latin typeface="Trebuchet MS"/>
                <a:cs typeface="Trebuchet MS"/>
              </a:rPr>
              <a:t>Director</a:t>
            </a:r>
            <a:endParaRPr lang="tr-TR" sz="2000" b="1" dirty="0">
              <a:solidFill>
                <a:schemeClr val="tx2"/>
              </a:solidFill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4" y="1179044"/>
            <a:ext cx="2247900" cy="21699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864" y="2980104"/>
            <a:ext cx="4389966" cy="1546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277" y="1137968"/>
            <a:ext cx="2992343" cy="8099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4809" y="2096242"/>
            <a:ext cx="3295703" cy="16583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406" y="153020"/>
            <a:ext cx="1006290" cy="10062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27733" y="6237256"/>
            <a:ext cx="738335" cy="3525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64235" y="6286502"/>
            <a:ext cx="1024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Company logo</a:t>
            </a:r>
            <a:endParaRPr lang="en-US" sz="900" dirty="0"/>
          </a:p>
        </p:txBody>
      </p:sp>
    </p:spTree>
    <p:extLst>
      <p:ext uri="{BB962C8B-B14F-4D97-AF65-F5344CB8AC3E}">
        <p14:creationId xmlns="" xmlns:p14="http://schemas.microsoft.com/office/powerpoint/2010/main" val="22388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TO-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257" y="6136838"/>
            <a:ext cx="1894791" cy="6381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27733" y="6237256"/>
            <a:ext cx="738335" cy="35254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57" y="6281426"/>
            <a:ext cx="1153677" cy="3122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235" y="6286502"/>
            <a:ext cx="10245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Company logo</a:t>
            </a:r>
            <a:endParaRPr lang="en-US" sz="900" dirty="0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5486135"/>
          </a:xfrm>
        </p:spPr>
        <p:txBody>
          <a:bodyPr>
            <a:noAutofit/>
          </a:bodyPr>
          <a:lstStyle/>
          <a:p>
            <a:pPr rtl="0" eaLnBrk="1" fontAlgn="base" latinLnBrk="0" hangingPunct="1"/>
            <a: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STORY IN SHORT</a:t>
            </a:r>
            <a:b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Isis Innovation worked with Zoology researcher </a:t>
            </a:r>
            <a:r>
              <a:rPr lang="en-US" sz="2300" b="0" i="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Torsten</a:t>
            </a: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0" i="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Reil</a:t>
            </a: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to protect his intellectual property, develop a business plan, and introduce first-round investors. The company</a:t>
            </a:r>
            <a: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tr-TR" sz="2300" b="0" i="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Natural</a:t>
            </a:r>
            <a: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tr-TR" sz="2300" b="0" i="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Motion</a:t>
            </a:r>
            <a: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was spun out in 2001.</a:t>
            </a:r>
            <a:endParaRPr lang="tr-TR" sz="2300" dirty="0" smtClean="0"/>
          </a:p>
          <a:p>
            <a: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tr-TR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 social games company </a:t>
            </a:r>
            <a:r>
              <a:rPr lang="en-US" sz="2300" b="0" i="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Zynga</a:t>
            </a: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has now </a:t>
            </a:r>
            <a:r>
              <a:rPr lang="en-US" sz="2300" b="0" i="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finalised</a:t>
            </a: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the acquisition of Natural Motion for more than $527m. The University, </a:t>
            </a:r>
            <a:r>
              <a:rPr lang="en-US" sz="2300" b="1" i="0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as a Natural</a:t>
            </a:r>
            <a:r>
              <a:rPr lang="tr-TR" sz="2300" b="1" i="0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b="1" i="0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Motion shareholder</a:t>
            </a:r>
            <a:r>
              <a:rPr lang="en-US" sz="2300" b="0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will benefit from more than £30m in cash and shares from the deal.</a:t>
            </a:r>
            <a:endParaRPr lang="en-US" sz="2300" b="0" i="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9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WHERE?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TURKEY 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Turkish</a:t>
            </a:r>
            <a:r>
              <a:rPr lang="tr-TR" dirty="0" smtClean="0"/>
              <a:t> Legal </a:t>
            </a:r>
            <a:r>
              <a:rPr lang="tr-TR" dirty="0" err="1" smtClean="0"/>
              <a:t>Scene</a:t>
            </a:r>
            <a:r>
              <a:rPr lang="tr-TR" dirty="0" smtClean="0"/>
              <a:t>):</a:t>
            </a:r>
          </a:p>
          <a:p>
            <a:pPr lvl="1"/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Turkish</a:t>
            </a:r>
            <a:r>
              <a:rPr lang="tr-TR" b="1" dirty="0" smtClean="0"/>
              <a:t> </a:t>
            </a:r>
            <a:r>
              <a:rPr lang="tr-TR" b="1" dirty="0" err="1" smtClean="0"/>
              <a:t>Commercial</a:t>
            </a:r>
            <a:r>
              <a:rPr lang="tr-TR" b="1" dirty="0" smtClean="0"/>
              <a:t> </a:t>
            </a:r>
            <a:r>
              <a:rPr lang="tr-TR" b="1" dirty="0" err="1" smtClean="0"/>
              <a:t>Code</a:t>
            </a:r>
            <a:r>
              <a:rPr lang="tr-TR" dirty="0" smtClean="0"/>
              <a:t> (</a:t>
            </a:r>
            <a:r>
              <a:rPr lang="tr-TR" dirty="0" err="1" smtClean="0"/>
              <a:t>Corporations</a:t>
            </a:r>
            <a:r>
              <a:rPr lang="tr-TR" dirty="0" smtClean="0"/>
              <a:t>/</a:t>
            </a:r>
            <a:r>
              <a:rPr lang="tr-TR" dirty="0" err="1" smtClean="0"/>
              <a:t>limited</a:t>
            </a:r>
            <a:r>
              <a:rPr lang="tr-TR" dirty="0" smtClean="0"/>
              <a:t> </a:t>
            </a:r>
            <a:r>
              <a:rPr lang="tr-TR" dirty="0" err="1" smtClean="0"/>
              <a:t>liability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r>
              <a:rPr lang="tr-TR" dirty="0" smtClean="0"/>
              <a:t>-</a:t>
            </a:r>
            <a:r>
              <a:rPr lang="tr-TR" dirty="0" err="1" smtClean="0"/>
              <a:t>shareholding</a:t>
            </a:r>
            <a:r>
              <a:rPr lang="tr-TR" dirty="0" smtClean="0"/>
              <a:t>/</a:t>
            </a:r>
            <a:r>
              <a:rPr lang="tr-TR" dirty="0" err="1" smtClean="0"/>
              <a:t>equity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company</a:t>
            </a:r>
            <a:r>
              <a:rPr lang="tr-TR" dirty="0" smtClean="0"/>
              <a:t>,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benefits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entitlement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dividend</a:t>
            </a:r>
            <a:r>
              <a:rPr lang="tr-TR" dirty="0" smtClean="0"/>
              <a:t>, </a:t>
            </a:r>
            <a:r>
              <a:rPr lang="tr-TR" dirty="0" err="1" smtClean="0"/>
              <a:t>earning</a:t>
            </a:r>
            <a:r>
              <a:rPr lang="tr-TR" dirty="0" smtClean="0"/>
              <a:t> </a:t>
            </a:r>
            <a:r>
              <a:rPr lang="tr-TR" dirty="0" err="1" smtClean="0"/>
              <a:t>interest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debts</a:t>
            </a:r>
            <a:r>
              <a:rPr lang="tr-TR" dirty="0" smtClean="0"/>
              <a:t>)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corporations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release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</a:t>
            </a:r>
            <a:r>
              <a:rPr lang="tr-TR" dirty="0" err="1" smtClean="0"/>
              <a:t>certificates</a:t>
            </a:r>
            <a:r>
              <a:rPr lang="tr-TR" dirty="0" smtClean="0"/>
              <a:t>, </a:t>
            </a:r>
            <a:r>
              <a:rPr lang="tr-TR" dirty="0" err="1" smtClean="0"/>
              <a:t>dividend</a:t>
            </a:r>
            <a:r>
              <a:rPr lang="tr-TR" dirty="0" smtClean="0"/>
              <a:t>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certificates</a:t>
            </a:r>
            <a:r>
              <a:rPr lang="tr-TR" dirty="0" smtClean="0"/>
              <a:t> (intifa senetleri)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debt</a:t>
            </a:r>
            <a:r>
              <a:rPr lang="tr-TR" dirty="0" smtClean="0"/>
              <a:t> </a:t>
            </a:r>
            <a:r>
              <a:rPr lang="tr-TR" dirty="0" err="1" smtClean="0"/>
              <a:t>bonds</a:t>
            </a:r>
            <a:r>
              <a:rPr lang="tr-TR" dirty="0" smtClean="0"/>
              <a:t> (i.e. </a:t>
            </a:r>
            <a:r>
              <a:rPr lang="tr-TR" dirty="0" err="1" smtClean="0"/>
              <a:t>securities</a:t>
            </a:r>
            <a:r>
              <a:rPr lang="tr-TR" dirty="0" smtClean="0"/>
              <a:t>)</a:t>
            </a:r>
          </a:p>
          <a:p>
            <a:pPr lvl="1"/>
            <a:r>
              <a:rPr lang="tr-TR" b="1" dirty="0" err="1" smtClean="0"/>
              <a:t>Capital</a:t>
            </a:r>
            <a:r>
              <a:rPr lang="tr-TR" b="1" dirty="0" smtClean="0"/>
              <a:t> Market </a:t>
            </a:r>
            <a:r>
              <a:rPr lang="tr-TR" b="1" dirty="0" err="1" smtClean="0"/>
              <a:t>Law</a:t>
            </a:r>
            <a:endParaRPr lang="tr-TR" b="1" dirty="0" smtClean="0"/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Such</a:t>
            </a:r>
            <a:r>
              <a:rPr lang="tr-TR" dirty="0" smtClean="0"/>
              <a:t> </a:t>
            </a:r>
            <a:r>
              <a:rPr lang="tr-TR" dirty="0" err="1" smtClean="0"/>
              <a:t>securities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offered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public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later</a:t>
            </a:r>
            <a:r>
              <a:rPr lang="tr-TR" dirty="0" smtClean="0"/>
              <a:t> </a:t>
            </a:r>
            <a:r>
              <a:rPr lang="tr-TR" dirty="0" err="1" smtClean="0"/>
              <a:t>traded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secondary</a:t>
            </a:r>
            <a:r>
              <a:rPr lang="tr-TR" dirty="0" smtClean="0"/>
              <a:t> market.</a:t>
            </a:r>
          </a:p>
          <a:p>
            <a:pPr lvl="1">
              <a:buNone/>
            </a:pPr>
            <a:r>
              <a:rPr lang="tr-TR" dirty="0" smtClean="0"/>
              <a:t>	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note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recently</a:t>
            </a:r>
            <a:r>
              <a:rPr lang="tr-TR" dirty="0" smtClean="0"/>
              <a:t> </a:t>
            </a:r>
            <a:r>
              <a:rPr lang="tr-TR" dirty="0" err="1" smtClean="0"/>
              <a:t>established</a:t>
            </a:r>
            <a:r>
              <a:rPr lang="tr-TR" dirty="0" smtClean="0"/>
              <a:t> </a:t>
            </a:r>
            <a:r>
              <a:rPr lang="tr-TR" dirty="0" err="1" smtClean="0"/>
              <a:t>Istanbul</a:t>
            </a:r>
            <a:r>
              <a:rPr lang="tr-TR" dirty="0" smtClean="0"/>
              <a:t> </a:t>
            </a:r>
            <a:r>
              <a:rPr lang="tr-TR" dirty="0" err="1" smtClean="0"/>
              <a:t>Stock</a:t>
            </a:r>
            <a:r>
              <a:rPr lang="tr-TR" dirty="0" smtClean="0"/>
              <a:t> Exchange </a:t>
            </a:r>
            <a:r>
              <a:rPr lang="tr-TR" dirty="0" err="1" smtClean="0"/>
              <a:t>Private</a:t>
            </a:r>
            <a:r>
              <a:rPr lang="tr-TR" dirty="0" smtClean="0"/>
              <a:t> Market.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Equity</a:t>
            </a:r>
            <a:r>
              <a:rPr lang="tr-TR" dirty="0" smtClean="0"/>
              <a:t>/</a:t>
            </a:r>
            <a:r>
              <a:rPr lang="tr-TR" dirty="0" err="1" smtClean="0"/>
              <a:t>Shares</a:t>
            </a:r>
            <a:r>
              <a:rPr lang="tr-TR" dirty="0" smtClean="0"/>
              <a:t> (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dividend</a:t>
            </a:r>
            <a:r>
              <a:rPr lang="tr-TR" dirty="0" smtClean="0"/>
              <a:t>, </a:t>
            </a:r>
            <a:r>
              <a:rPr lang="tr-TR" dirty="0" err="1" smtClean="0"/>
              <a:t>attending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voting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general </a:t>
            </a:r>
            <a:r>
              <a:rPr lang="tr-TR" dirty="0" err="1" smtClean="0"/>
              <a:t>assembly</a:t>
            </a:r>
            <a:r>
              <a:rPr lang="tr-TR" dirty="0" smtClean="0"/>
              <a:t>,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demand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documentation</a:t>
            </a:r>
            <a:r>
              <a:rPr lang="tr-TR" dirty="0" smtClean="0"/>
              <a:t> on </a:t>
            </a:r>
            <a:r>
              <a:rPr lang="tr-TR" dirty="0" err="1" smtClean="0"/>
              <a:t>company</a:t>
            </a:r>
            <a:r>
              <a:rPr lang="tr-TR" dirty="0" smtClean="0"/>
              <a:t> </a:t>
            </a:r>
            <a:r>
              <a:rPr lang="tr-TR" dirty="0" err="1" smtClean="0"/>
              <a:t>matters</a:t>
            </a:r>
            <a:r>
              <a:rPr lang="tr-TR" dirty="0" smtClean="0"/>
              <a:t>,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file </a:t>
            </a:r>
            <a:r>
              <a:rPr lang="tr-TR" dirty="0" err="1" smtClean="0"/>
              <a:t>relevant</a:t>
            </a:r>
            <a:r>
              <a:rPr lang="tr-TR" dirty="0" smtClean="0"/>
              <a:t> </a:t>
            </a:r>
            <a:r>
              <a:rPr lang="tr-TR" dirty="0" err="1" smtClean="0"/>
              <a:t>suits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Dividend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</a:t>
            </a:r>
            <a:r>
              <a:rPr lang="tr-TR" dirty="0" err="1" smtClean="0"/>
              <a:t>Certificates</a:t>
            </a:r>
            <a:r>
              <a:rPr lang="tr-TR" dirty="0" smtClean="0"/>
              <a:t> (“İntifa Senetleri-  Kurucu, Adi, Katılma”) (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dividend</a:t>
            </a:r>
            <a:r>
              <a:rPr lang="tr-TR" dirty="0" smtClean="0"/>
              <a:t>,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purchase</a:t>
            </a:r>
            <a:r>
              <a:rPr lang="tr-TR" dirty="0" smtClean="0"/>
              <a:t> </a:t>
            </a:r>
            <a:r>
              <a:rPr lang="tr-TR" dirty="0" err="1" smtClean="0"/>
              <a:t>newly</a:t>
            </a:r>
            <a:r>
              <a:rPr lang="tr-TR" dirty="0" smtClean="0"/>
              <a:t> </a:t>
            </a:r>
            <a:r>
              <a:rPr lang="tr-TR" dirty="0" err="1" smtClean="0"/>
              <a:t>issued</a:t>
            </a:r>
            <a:r>
              <a:rPr lang="tr-TR" dirty="0" smtClean="0"/>
              <a:t> </a:t>
            </a:r>
            <a:r>
              <a:rPr lang="tr-TR" dirty="0" err="1" smtClean="0"/>
              <a:t>shares</a:t>
            </a:r>
            <a:r>
              <a:rPr lang="tr-TR" dirty="0" smtClean="0"/>
              <a:t>,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 </a:t>
            </a:r>
            <a:r>
              <a:rPr lang="tr-TR" dirty="0" err="1" smtClean="0"/>
              <a:t>portion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balance</a:t>
            </a:r>
            <a:r>
              <a:rPr lang="tr-TR" dirty="0" smtClean="0"/>
              <a:t> at </a:t>
            </a:r>
            <a:r>
              <a:rPr lang="tr-TR" dirty="0" err="1" smtClean="0"/>
              <a:t>liquidation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Debt</a:t>
            </a:r>
            <a:r>
              <a:rPr lang="tr-TR" dirty="0" smtClean="0"/>
              <a:t> </a:t>
            </a:r>
            <a:r>
              <a:rPr lang="tr-TR" dirty="0" err="1" smtClean="0"/>
              <a:t>Bonds</a:t>
            </a:r>
            <a:r>
              <a:rPr lang="tr-TR" dirty="0" smtClean="0"/>
              <a:t> (“Tahvil”) (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interest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time of </a:t>
            </a:r>
            <a:r>
              <a:rPr lang="tr-TR" dirty="0" err="1" smtClean="0"/>
              <a:t>repayment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credit</a:t>
            </a:r>
            <a:r>
              <a:rPr lang="tr-TR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WHO?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UNIVERSITIES (STATE vs. PRIVATE)</a:t>
            </a:r>
          </a:p>
          <a:p>
            <a:r>
              <a:rPr lang="tr-TR" dirty="0" err="1" smtClean="0"/>
              <a:t>Technopark</a:t>
            </a:r>
            <a:r>
              <a:rPr lang="tr-TR" dirty="0" smtClean="0"/>
              <a:t> </a:t>
            </a:r>
            <a:r>
              <a:rPr lang="tr-TR" dirty="0" err="1" smtClean="0"/>
              <a:t>Managing</a:t>
            </a:r>
            <a:r>
              <a:rPr lang="tr-TR" dirty="0" smtClean="0"/>
              <a:t> </a:t>
            </a:r>
            <a:r>
              <a:rPr lang="tr-TR" dirty="0" err="1" smtClean="0"/>
              <a:t>Companies</a:t>
            </a:r>
            <a:endParaRPr lang="tr-TR" dirty="0" smtClean="0"/>
          </a:p>
          <a:p>
            <a:r>
              <a:rPr lang="tr-TR" dirty="0" err="1" smtClean="0"/>
              <a:t>TTOs</a:t>
            </a:r>
            <a:r>
              <a:rPr lang="tr-TR" dirty="0" smtClean="0"/>
              <a:t> (</a:t>
            </a:r>
            <a:r>
              <a:rPr lang="tr-TR" dirty="0" err="1" smtClean="0"/>
              <a:t>Companies</a:t>
            </a:r>
            <a:r>
              <a:rPr lang="tr-TR" dirty="0" smtClean="0"/>
              <a:t>/not </a:t>
            </a:r>
            <a:r>
              <a:rPr lang="tr-TR" dirty="0" err="1" smtClean="0"/>
              <a:t>University</a:t>
            </a:r>
            <a:r>
              <a:rPr lang="tr-TR" dirty="0" smtClean="0"/>
              <a:t> </a:t>
            </a:r>
            <a:r>
              <a:rPr lang="tr-TR" dirty="0" err="1" smtClean="0"/>
              <a:t>Centers</a:t>
            </a:r>
            <a:r>
              <a:rPr lang="tr-TR" dirty="0" smtClean="0"/>
              <a:t>-</a:t>
            </a:r>
            <a:r>
              <a:rPr lang="tr-TR" dirty="0" err="1" smtClean="0"/>
              <a:t>Centers</a:t>
            </a:r>
            <a:r>
              <a:rPr lang="tr-TR" dirty="0" smtClean="0"/>
              <a:t> </a:t>
            </a:r>
            <a:r>
              <a:rPr lang="tr-TR" dirty="0" err="1" smtClean="0"/>
              <a:t>themselves</a:t>
            </a:r>
            <a:r>
              <a:rPr lang="tr-TR" dirty="0" smtClean="0"/>
              <a:t> </a:t>
            </a:r>
            <a:r>
              <a:rPr lang="tr-TR" dirty="0" err="1" smtClean="0"/>
              <a:t>don’t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legal </a:t>
            </a:r>
            <a:r>
              <a:rPr lang="tr-TR" dirty="0" err="1" smtClean="0"/>
              <a:t>personality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Trustees</a:t>
            </a:r>
            <a:r>
              <a:rPr lang="tr-TR" dirty="0" smtClean="0"/>
              <a:t> (</a:t>
            </a:r>
            <a:r>
              <a:rPr lang="tr-TR" dirty="0" err="1" smtClean="0"/>
              <a:t>Trusts</a:t>
            </a:r>
            <a:r>
              <a:rPr lang="tr-TR" dirty="0" smtClean="0"/>
              <a:t>, </a:t>
            </a:r>
            <a:r>
              <a:rPr lang="tr-TR" dirty="0" err="1" smtClean="0"/>
              <a:t>Banks</a:t>
            </a:r>
            <a:r>
              <a:rPr lang="tr-TR" dirty="0" smtClean="0"/>
              <a:t>, </a:t>
            </a:r>
            <a:r>
              <a:rPr lang="tr-TR" dirty="0" err="1" smtClean="0"/>
              <a:t>Private</a:t>
            </a:r>
            <a:r>
              <a:rPr lang="tr-TR" dirty="0" smtClean="0"/>
              <a:t> </a:t>
            </a:r>
            <a:r>
              <a:rPr lang="tr-TR" dirty="0" err="1" smtClean="0"/>
              <a:t>Funds</a:t>
            </a:r>
            <a:r>
              <a:rPr lang="tr-TR" dirty="0" smtClean="0"/>
              <a:t> </a:t>
            </a:r>
            <a:r>
              <a:rPr lang="tr-TR" dirty="0" err="1" smtClean="0"/>
              <a:t>etc</a:t>
            </a:r>
            <a:r>
              <a:rPr lang="tr-TR" dirty="0" smtClean="0"/>
              <a:t>. in </a:t>
            </a:r>
            <a:r>
              <a:rPr lang="tr-TR" dirty="0" err="1" smtClean="0"/>
              <a:t>the</a:t>
            </a:r>
            <a:r>
              <a:rPr lang="tr-TR" dirty="0" smtClean="0"/>
              <a:t> name </a:t>
            </a:r>
            <a:r>
              <a:rPr lang="tr-TR" dirty="0" err="1" smtClean="0"/>
              <a:t>and</a:t>
            </a:r>
            <a:r>
              <a:rPr lang="tr-TR" dirty="0" smtClean="0"/>
              <a:t>/</a:t>
            </a:r>
            <a:r>
              <a:rPr lang="tr-TR" dirty="0" err="1" smtClean="0"/>
              <a:t>or</a:t>
            </a:r>
            <a:r>
              <a:rPr lang="tr-TR" dirty="0" smtClean="0"/>
              <a:t> on </a:t>
            </a:r>
            <a:r>
              <a:rPr lang="tr-TR" dirty="0" err="1" smtClean="0"/>
              <a:t>behalf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above</a:t>
            </a:r>
            <a:r>
              <a:rPr lang="tr-TR" dirty="0" smtClean="0"/>
              <a:t> legal </a:t>
            </a:r>
            <a:r>
              <a:rPr lang="tr-TR" dirty="0" err="1" smtClean="0"/>
              <a:t>entities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WHEN?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establishment</a:t>
            </a:r>
            <a:r>
              <a:rPr lang="tr-TR" dirty="0" smtClean="0"/>
              <a:t> </a:t>
            </a:r>
            <a:r>
              <a:rPr lang="tr-TR" dirty="0" err="1" smtClean="0"/>
              <a:t>stage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start-</a:t>
            </a:r>
            <a:r>
              <a:rPr lang="tr-TR" dirty="0" err="1" smtClean="0"/>
              <a:t>up</a:t>
            </a:r>
            <a:r>
              <a:rPr lang="tr-TR" dirty="0" smtClean="0"/>
              <a:t> (as </a:t>
            </a:r>
            <a:r>
              <a:rPr lang="tr-TR" dirty="0" err="1" smtClean="0"/>
              <a:t>one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founding</a:t>
            </a:r>
            <a:r>
              <a:rPr lang="tr-TR" dirty="0" smtClean="0"/>
              <a:t> </a:t>
            </a:r>
            <a:r>
              <a:rPr lang="tr-TR" dirty="0" err="1" smtClean="0"/>
              <a:t>shareholders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as </a:t>
            </a:r>
            <a:r>
              <a:rPr lang="tr-TR" dirty="0" err="1" smtClean="0"/>
              <a:t>owner</a:t>
            </a:r>
            <a:r>
              <a:rPr lang="tr-TR" dirty="0" smtClean="0"/>
              <a:t> of </a:t>
            </a:r>
            <a:r>
              <a:rPr lang="tr-TR" dirty="0" err="1" smtClean="0"/>
              <a:t>dividend</a:t>
            </a:r>
            <a:r>
              <a:rPr lang="tr-TR" dirty="0" smtClean="0"/>
              <a:t> </a:t>
            </a:r>
            <a:r>
              <a:rPr lang="tr-TR" dirty="0" err="1" smtClean="0"/>
              <a:t>right</a:t>
            </a:r>
            <a:r>
              <a:rPr lang="tr-TR" dirty="0" smtClean="0"/>
              <a:t> </a:t>
            </a:r>
            <a:r>
              <a:rPr lang="tr-TR" dirty="0" err="1" smtClean="0"/>
              <a:t>certificates</a:t>
            </a:r>
            <a:r>
              <a:rPr lang="tr-TR" dirty="0" smtClean="0"/>
              <a:t>)</a:t>
            </a:r>
          </a:p>
          <a:p>
            <a:r>
              <a:rPr lang="tr-TR" dirty="0" smtClean="0"/>
              <a:t>At </a:t>
            </a:r>
            <a:r>
              <a:rPr lang="tr-TR" dirty="0" err="1" smtClean="0"/>
              <a:t>capital</a:t>
            </a:r>
            <a:r>
              <a:rPr lang="tr-TR" dirty="0" smtClean="0"/>
              <a:t> </a:t>
            </a:r>
            <a:r>
              <a:rPr lang="tr-TR" dirty="0" err="1" smtClean="0"/>
              <a:t>increases</a:t>
            </a:r>
            <a:r>
              <a:rPr lang="tr-TR" dirty="0" smtClean="0"/>
              <a:t> (</a:t>
            </a:r>
            <a:r>
              <a:rPr lang="tr-TR" dirty="0" err="1" smtClean="0"/>
              <a:t>acquisition</a:t>
            </a:r>
            <a:r>
              <a:rPr lang="tr-TR" dirty="0" smtClean="0"/>
              <a:t> of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shares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newly</a:t>
            </a:r>
            <a:r>
              <a:rPr lang="tr-TR" dirty="0" smtClean="0"/>
              <a:t> </a:t>
            </a:r>
            <a:r>
              <a:rPr lang="tr-TR" dirty="0" err="1" smtClean="0"/>
              <a:t>issued</a:t>
            </a:r>
            <a:r>
              <a:rPr lang="tr-TR" dirty="0" smtClean="0"/>
              <a:t> </a:t>
            </a:r>
            <a:r>
              <a:rPr lang="tr-TR" dirty="0" err="1" smtClean="0"/>
              <a:t>dividend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</a:t>
            </a:r>
            <a:r>
              <a:rPr lang="tr-TR" dirty="0" err="1" smtClean="0"/>
              <a:t>certificates</a:t>
            </a:r>
            <a:r>
              <a:rPr lang="tr-TR" dirty="0" smtClean="0"/>
              <a:t>)</a:t>
            </a:r>
          </a:p>
          <a:p>
            <a:r>
              <a:rPr lang="tr-TR" dirty="0" smtClean="0"/>
              <a:t>At </a:t>
            </a:r>
            <a:r>
              <a:rPr lang="tr-TR" dirty="0" err="1" smtClean="0"/>
              <a:t>the</a:t>
            </a:r>
            <a:r>
              <a:rPr lang="tr-TR" dirty="0" smtClean="0"/>
              <a:t> time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going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paid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services</a:t>
            </a:r>
            <a:r>
              <a:rPr lang="tr-TR" dirty="0" smtClean="0"/>
              <a:t> (</a:t>
            </a:r>
            <a:r>
              <a:rPr lang="tr-TR" dirty="0" err="1" smtClean="0"/>
              <a:t>acquisition</a:t>
            </a:r>
            <a:r>
              <a:rPr lang="tr-TR" dirty="0" smtClean="0"/>
              <a:t> of </a:t>
            </a:r>
            <a:r>
              <a:rPr lang="tr-TR" dirty="0" err="1" smtClean="0"/>
              <a:t>shares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shareholder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dividend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</a:t>
            </a:r>
            <a:r>
              <a:rPr lang="tr-TR" dirty="0" err="1" smtClean="0"/>
              <a:t>certificates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owner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HOW?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designing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Company</a:t>
            </a:r>
            <a:r>
              <a:rPr lang="tr-TR" dirty="0" smtClean="0"/>
              <a:t> </a:t>
            </a:r>
            <a:r>
              <a:rPr lang="tr-TR" dirty="0" err="1" smtClean="0"/>
              <a:t>Statute</a:t>
            </a:r>
            <a:r>
              <a:rPr lang="tr-TR" dirty="0" smtClean="0"/>
              <a:t> </a:t>
            </a:r>
            <a:r>
              <a:rPr lang="tr-TR" dirty="0" err="1" smtClean="0"/>
              <a:t>accordingly</a:t>
            </a:r>
            <a:r>
              <a:rPr lang="tr-TR" dirty="0" smtClean="0"/>
              <a:t>:</a:t>
            </a:r>
          </a:p>
          <a:p>
            <a:pPr lvl="1"/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plan </a:t>
            </a:r>
            <a:r>
              <a:rPr lang="tr-TR" dirty="0" err="1" smtClean="0"/>
              <a:t>to</a:t>
            </a:r>
            <a:r>
              <a:rPr lang="tr-TR" dirty="0" smtClean="0"/>
              <a:t> be a </a:t>
            </a:r>
            <a:r>
              <a:rPr lang="tr-TR" dirty="0" err="1" smtClean="0"/>
              <a:t>shareholder</a:t>
            </a:r>
            <a:r>
              <a:rPr lang="tr-TR" dirty="0" smtClean="0"/>
              <a:t>, </a:t>
            </a:r>
            <a:r>
              <a:rPr lang="tr-TR" dirty="0" err="1" smtClean="0"/>
              <a:t>structure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debt</a:t>
            </a:r>
            <a:r>
              <a:rPr lang="tr-TR" dirty="0" smtClean="0"/>
              <a:t> </a:t>
            </a:r>
            <a:r>
              <a:rPr lang="tr-TR" dirty="0" err="1" smtClean="0"/>
              <a:t>arising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TTO </a:t>
            </a:r>
            <a:r>
              <a:rPr lang="tr-TR" dirty="0" err="1" smtClean="0"/>
              <a:t>services</a:t>
            </a:r>
            <a:r>
              <a:rPr lang="tr-TR" dirty="0" smtClean="0"/>
              <a:t> as a </a:t>
            </a:r>
            <a:r>
              <a:rPr lang="tr-TR" dirty="0" err="1" smtClean="0"/>
              <a:t>type</a:t>
            </a:r>
            <a:r>
              <a:rPr lang="tr-TR" dirty="0" smtClean="0"/>
              <a:t> of </a:t>
            </a:r>
            <a:r>
              <a:rPr lang="tr-TR" dirty="0" err="1" smtClean="0"/>
              <a:t>capital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If</a:t>
            </a:r>
            <a:r>
              <a:rPr lang="tr-TR" dirty="0" smtClean="0"/>
              <a:t> </a:t>
            </a:r>
            <a:r>
              <a:rPr lang="tr-TR" dirty="0" err="1" smtClean="0"/>
              <a:t>you</a:t>
            </a:r>
            <a:r>
              <a:rPr lang="tr-TR" dirty="0" smtClean="0"/>
              <a:t> plan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acquire</a:t>
            </a:r>
            <a:r>
              <a:rPr lang="tr-TR" dirty="0" smtClean="0"/>
              <a:t> </a:t>
            </a:r>
            <a:r>
              <a:rPr lang="tr-TR" dirty="0" err="1" smtClean="0"/>
              <a:t>dividend</a:t>
            </a:r>
            <a:r>
              <a:rPr lang="tr-TR" dirty="0" smtClean="0"/>
              <a:t> </a:t>
            </a:r>
            <a:r>
              <a:rPr lang="tr-TR" dirty="0" err="1" smtClean="0"/>
              <a:t>share</a:t>
            </a:r>
            <a:r>
              <a:rPr lang="tr-TR" dirty="0" smtClean="0"/>
              <a:t> </a:t>
            </a:r>
            <a:r>
              <a:rPr lang="tr-TR" dirty="0" err="1" smtClean="0"/>
              <a:t>certificates</a:t>
            </a:r>
            <a:r>
              <a:rPr lang="tr-TR" dirty="0" smtClean="0"/>
              <a:t>, </a:t>
            </a:r>
            <a:r>
              <a:rPr lang="tr-TR" dirty="0" err="1" smtClean="0"/>
              <a:t>again</a:t>
            </a:r>
            <a:r>
              <a:rPr lang="tr-TR" dirty="0" smtClean="0"/>
              <a:t>, </a:t>
            </a:r>
            <a:r>
              <a:rPr lang="tr-TR" dirty="0" err="1" smtClean="0"/>
              <a:t>design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Company</a:t>
            </a:r>
            <a:r>
              <a:rPr lang="tr-TR" dirty="0" smtClean="0"/>
              <a:t> </a:t>
            </a:r>
            <a:r>
              <a:rPr lang="tr-TR" dirty="0" err="1" smtClean="0"/>
              <a:t>Statute</a:t>
            </a:r>
            <a:r>
              <a:rPr lang="tr-TR" dirty="0" smtClean="0"/>
              <a:t> </a:t>
            </a:r>
            <a:r>
              <a:rPr lang="tr-TR" dirty="0" err="1" smtClean="0"/>
              <a:t>accordingly</a:t>
            </a:r>
            <a:r>
              <a:rPr lang="tr-TR" dirty="0" smtClean="0"/>
              <a:t>.</a:t>
            </a:r>
          </a:p>
          <a:p>
            <a:pPr lvl="1"/>
            <a:r>
              <a:rPr lang="tr-TR" dirty="0" err="1" smtClean="0"/>
              <a:t>Releasing</a:t>
            </a:r>
            <a:r>
              <a:rPr lang="tr-TR" dirty="0" smtClean="0"/>
              <a:t> </a:t>
            </a:r>
            <a:r>
              <a:rPr lang="tr-TR" dirty="0" err="1" smtClean="0"/>
              <a:t>debt</a:t>
            </a:r>
            <a:r>
              <a:rPr lang="tr-TR" dirty="0" smtClean="0"/>
              <a:t> </a:t>
            </a:r>
            <a:r>
              <a:rPr lang="tr-TR" dirty="0" err="1" smtClean="0"/>
              <a:t>bonds</a:t>
            </a:r>
            <a:r>
              <a:rPr lang="tr-TR" dirty="0" smtClean="0"/>
              <a:t> is </a:t>
            </a:r>
            <a:r>
              <a:rPr lang="tr-TR" dirty="0" err="1" smtClean="0"/>
              <a:t>within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discretion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shareholders</a:t>
            </a:r>
            <a:r>
              <a:rPr lang="tr-TR" dirty="0" smtClean="0"/>
              <a:t> (General </a:t>
            </a:r>
            <a:r>
              <a:rPr lang="tr-TR" dirty="0" err="1" smtClean="0"/>
              <a:t>Assembly</a:t>
            </a:r>
            <a:r>
              <a:rPr lang="tr-TR" dirty="0" smtClean="0"/>
              <a:t> </a:t>
            </a:r>
            <a:r>
              <a:rPr lang="tr-TR" dirty="0" err="1" smtClean="0"/>
              <a:t>decision</a:t>
            </a:r>
            <a:r>
              <a:rPr lang="tr-TR" dirty="0" smtClean="0"/>
              <a:t>),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tr-TR" dirty="0" err="1" smtClean="0"/>
              <a:t>authorise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Board of </a:t>
            </a:r>
            <a:r>
              <a:rPr lang="tr-TR" dirty="0" err="1" smtClean="0"/>
              <a:t>Directors</a:t>
            </a:r>
            <a:r>
              <a:rPr lang="tr-TR" dirty="0" smtClean="0"/>
              <a:t>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596761"/>
            <a:ext cx="8153400" cy="1844146"/>
          </a:xfrm>
        </p:spPr>
        <p:txBody>
          <a:bodyPr/>
          <a:lstStyle/>
          <a:p>
            <a:pPr eaLnBrk="1" hangingPunct="1"/>
            <a:r>
              <a:rPr lang="tr-TR" altLang="en-US" b="1" dirty="0" err="1" smtClean="0">
                <a:solidFill>
                  <a:srgbClr val="333333"/>
                </a:solidFill>
                <a:latin typeface="Arial Narrow" pitchFamily="34" charset="0"/>
              </a:rPr>
              <a:t>Thank</a:t>
            </a:r>
            <a:r>
              <a:rPr lang="tr-TR" altLang="en-US" b="1" dirty="0" smtClean="0">
                <a:solidFill>
                  <a:srgbClr val="333333"/>
                </a:solidFill>
                <a:latin typeface="Arial Narrow" pitchFamily="34" charset="0"/>
              </a:rPr>
              <a:t> </a:t>
            </a:r>
            <a:r>
              <a:rPr lang="tr-TR" altLang="en-US" b="1" dirty="0" err="1" smtClean="0">
                <a:solidFill>
                  <a:srgbClr val="333333"/>
                </a:solidFill>
                <a:latin typeface="Arial Narrow" pitchFamily="34" charset="0"/>
              </a:rPr>
              <a:t>You</a:t>
            </a:r>
            <a:r>
              <a:rPr lang="tr-TR" altLang="en-US" b="1" dirty="0" smtClean="0">
                <a:solidFill>
                  <a:srgbClr val="333333"/>
                </a:solidFill>
                <a:latin typeface="Arial Narrow" pitchFamily="34" charset="0"/>
              </a:rPr>
              <a:t>…</a:t>
            </a:r>
            <a:endParaRPr lang="en-US" altLang="en-US" b="1" dirty="0" smtClean="0">
              <a:solidFill>
                <a:srgbClr val="333333"/>
              </a:solidFill>
              <a:latin typeface="Arial Narrow" pitchFamily="34" charset="0"/>
            </a:endParaRPr>
          </a:p>
        </p:txBody>
      </p:sp>
      <p:pic>
        <p:nvPicPr>
          <p:cNvPr id="28675" name="Picture 5" descr="http://simplyzesty.com/wp-content/uploads/2011/08/Twitter-Logo-300x2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97256"/>
            <a:ext cx="736600" cy="60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4 Dikdörtgen"/>
          <p:cNvSpPr>
            <a:spLocks noChangeArrowheads="1"/>
          </p:cNvSpPr>
          <p:nvPr/>
        </p:nvSpPr>
        <p:spPr bwMode="auto">
          <a:xfrm>
            <a:off x="2771776" y="3458110"/>
            <a:ext cx="3780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tr-TR" sz="2800" i="1" dirty="0" smtClean="0"/>
              <a:t>https://</a:t>
            </a:r>
            <a:r>
              <a:rPr lang="tr-TR" sz="2800" b="1" i="1" dirty="0" smtClean="0"/>
              <a:t>twitter</a:t>
            </a:r>
            <a:r>
              <a:rPr lang="tr-TR" sz="2800" i="1" dirty="0" smtClean="0"/>
              <a:t>.com/</a:t>
            </a:r>
            <a:r>
              <a:rPr lang="tr-TR" sz="2800" b="1" i="1" dirty="0" smtClean="0"/>
              <a:t>akismer</a:t>
            </a:r>
            <a:endParaRPr lang="tr-TR" altLang="en-US" sz="2600" dirty="0"/>
          </a:p>
        </p:txBody>
      </p:sp>
      <p:sp>
        <p:nvSpPr>
          <p:cNvPr id="7" name="6 Dikdörtgen"/>
          <p:cNvSpPr>
            <a:spLocks noChangeArrowheads="1"/>
          </p:cNvSpPr>
          <p:nvPr/>
        </p:nvSpPr>
        <p:spPr bwMode="auto">
          <a:xfrm>
            <a:off x="2843214" y="5441786"/>
            <a:ext cx="3307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tr-TR" sz="2800" b="1" dirty="0" err="1" smtClean="0"/>
              <a:t>akismer</a:t>
            </a:r>
            <a:r>
              <a:rPr lang="tr-TR" sz="2800" dirty="0" smtClean="0"/>
              <a:t>.</a:t>
            </a:r>
            <a:r>
              <a:rPr lang="tr-TR" sz="2800" dirty="0" err="1" smtClean="0"/>
              <a:t>akdeniz</a:t>
            </a:r>
            <a:r>
              <a:rPr lang="tr-TR" sz="2800" dirty="0" smtClean="0"/>
              <a:t>.edu.tr/</a:t>
            </a:r>
            <a:endParaRPr lang="tr-TR" altLang="en-US" sz="2600" dirty="0"/>
          </a:p>
        </p:txBody>
      </p:sp>
      <p:pic>
        <p:nvPicPr>
          <p:cNvPr id="1026" name="Picture 2" descr="C:\Users\ayse\Desktop\akismer.jpg"/>
          <p:cNvPicPr>
            <a:picLocks noChangeAspect="1" noChangeArrowheads="1"/>
          </p:cNvPicPr>
          <p:nvPr/>
        </p:nvPicPr>
        <p:blipFill>
          <a:blip r:embed="rId4">
            <a:lum/>
          </a:blip>
          <a:srcRect t="27762" b="31700"/>
          <a:stretch>
            <a:fillRect/>
          </a:stretch>
        </p:blipFill>
        <p:spPr bwMode="auto">
          <a:xfrm>
            <a:off x="2973841" y="4261245"/>
            <a:ext cx="2920250" cy="1113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00176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337</Words>
  <Application>Microsoft Office PowerPoint</Application>
  <PresentationFormat>Ekran Gösterisi (16:10)</PresentationFormat>
  <Paragraphs>36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Slayt 1</vt:lpstr>
      <vt:lpstr>THE STORY IN SHORT  Isis Innovation worked with Zoology researcher Torsten Reil to protect his intellectual property, develop a business plan, and introduce first-round investors. The company, Natural Motion, was spun out in 2001.  US social games company Zynga has now finalised the acquisition of Natural Motion for more than $527m. The University, as a Natural Motion shareholder, will benefit from more than £30m in cash and shares from the deal.</vt:lpstr>
      <vt:lpstr>WHERE?</vt:lpstr>
      <vt:lpstr>WHAT?</vt:lpstr>
      <vt:lpstr>WHO?</vt:lpstr>
      <vt:lpstr>WHEN?</vt:lpstr>
      <vt:lpstr>HOW?</vt:lpstr>
      <vt:lpstr>Thank You…</vt:lpstr>
    </vt:vector>
  </TitlesOfParts>
  <Company>111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111 111</dc:creator>
  <cp:lastModifiedBy>ayse</cp:lastModifiedBy>
  <cp:revision>78</cp:revision>
  <dcterms:created xsi:type="dcterms:W3CDTF">2013-05-07T14:37:42Z</dcterms:created>
  <dcterms:modified xsi:type="dcterms:W3CDTF">2015-10-16T12:13:52Z</dcterms:modified>
</cp:coreProperties>
</file>