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94" r:id="rId2"/>
    <p:sldId id="290" r:id="rId3"/>
    <p:sldId id="278" r:id="rId4"/>
    <p:sldId id="284" r:id="rId5"/>
    <p:sldId id="288" r:id="rId6"/>
    <p:sldId id="285" r:id="rId7"/>
    <p:sldId id="283" r:id="rId8"/>
    <p:sldId id="281" r:id="rId9"/>
    <p:sldId id="282" r:id="rId10"/>
    <p:sldId id="286" r:id="rId11"/>
    <p:sldId id="287" r:id="rId12"/>
    <p:sldId id="291" r:id="rId13"/>
    <p:sldId id="277" r:id="rId14"/>
    <p:sldId id="289" r:id="rId15"/>
    <p:sldId id="292" r:id="rId16"/>
    <p:sldId id="275" r:id="rId17"/>
    <p:sldId id="293" r:id="rId18"/>
    <p:sldId id="276" r:id="rId19"/>
    <p:sldId id="280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1B2"/>
    <a:srgbClr val="8B594B"/>
    <a:srgbClr val="FCC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99462" autoAdjust="0"/>
  </p:normalViewPr>
  <p:slideViewPr>
    <p:cSldViewPr snapToGrid="0" showGuides="1">
      <p:cViewPr varScale="1">
        <p:scale>
          <a:sx n="142" d="100"/>
          <a:sy n="142" d="100"/>
        </p:scale>
        <p:origin x="-16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64F93-44BF-4A87-9C04-A0345BA550D1}" type="datetimeFigureOut">
              <a:rPr lang="tr-TR" smtClean="0"/>
              <a:pPr/>
              <a:t>10/27/14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31DEE-CB6D-438A-90A8-4FCAF392536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889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Ekim</a:t>
            </a:r>
            <a:r>
              <a:rPr lang="en-US" dirty="0" smtClean="0"/>
              <a:t> 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TTGV 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D1CA-B950-4644-B43A-4F0BE3F3C92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39"/>
          <a:stretch/>
        </p:blipFill>
        <p:spPr>
          <a:xfrm>
            <a:off x="7010042" y="223158"/>
            <a:ext cx="1989949" cy="7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7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Ekim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TTGV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5618-934B-4B27-B4AA-C631BAD0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9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Ekim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TTGV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5618-934B-4B27-B4AA-C631BAD0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3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3600" b="1" i="0" kern="1200" cap="all" baseline="0" dirty="0">
                <a:solidFill>
                  <a:srgbClr val="74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Ekim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TTGV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5618-934B-4B27-B4AA-C631BAD0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0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Ekim</a:t>
            </a:r>
            <a:r>
              <a:rPr lang="en-US" dirty="0" smtClean="0"/>
              <a:t> 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TTGV 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5618-934B-4B27-B4AA-C631BAD0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4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Ekim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TTGV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5618-934B-4B27-B4AA-C631BAD0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Ekim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TTGV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5618-934B-4B27-B4AA-C631BAD0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2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3600" b="1" i="0" kern="1200" cap="all" baseline="0" dirty="0">
                <a:solidFill>
                  <a:srgbClr val="74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Ekim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TTGV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E0F4-6783-428F-8E32-78BFB702BE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39"/>
          <a:stretch/>
        </p:blipFill>
        <p:spPr>
          <a:xfrm>
            <a:off x="5348490" y="6298058"/>
            <a:ext cx="1195977" cy="4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Ekim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TTGV 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5618-934B-4B27-B4AA-C631BAD00B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39"/>
          <a:stretch/>
        </p:blipFill>
        <p:spPr>
          <a:xfrm>
            <a:off x="5348490" y="6298058"/>
            <a:ext cx="1195977" cy="4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Ekim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TTGV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5618-934B-4B27-B4AA-C631BAD0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3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Ekim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TTGV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5618-934B-4B27-B4AA-C631BAD0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5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Ekim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(c) TTGV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A5618-934B-4B27-B4AA-C631BAD0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6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tleButto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0" y="325422"/>
            <a:ext cx="8915580" cy="1074166"/>
          </a:xfrm>
          <a:prstGeom prst="rect">
            <a:avLst/>
          </a:prstGeom>
        </p:spPr>
      </p:pic>
      <p:pic>
        <p:nvPicPr>
          <p:cNvPr id="8" name="Picture 7" descr="TitleHea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0" y="6021285"/>
            <a:ext cx="8915580" cy="54138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1755" y="2249905"/>
            <a:ext cx="8915578" cy="377137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1600200" marR="0" lvl="3" indent="-2286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tr-TR" sz="6700" b="1" dirty="0" smtClean="0">
                <a:ln w="10541" cmpd="sng">
                  <a:noFill/>
                  <a:prstDash val="solid"/>
                </a:ln>
              </a:rPr>
              <a:t>TECHNOLOGY DEVELOPMENT</a:t>
            </a:r>
          </a:p>
          <a:p>
            <a:pPr marL="1600200" marR="0" lvl="3" indent="-2286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tr-TR" sz="6700" b="1" dirty="0" smtClean="0">
                <a:ln w="10541" cmpd="sng">
                  <a:noFill/>
                  <a:prstDash val="solid"/>
                </a:ln>
              </a:rPr>
              <a:t>				IN TURKEY</a:t>
            </a:r>
          </a:p>
          <a:p>
            <a:pPr marL="1600200" marR="0" lvl="3" indent="-2286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tr-TR" sz="5000" i="1" dirty="0" smtClean="0">
                <a:ln w="10541" cmpd="sng">
                  <a:noFill/>
                  <a:prstDash val="solid"/>
                </a:ln>
              </a:rPr>
              <a:t>		    Threats and Opportunities</a:t>
            </a:r>
          </a:p>
          <a:p>
            <a:pPr marL="1600200" marR="0" lvl="3" indent="-2286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tr-TR" sz="6700" b="1" dirty="0" smtClean="0">
              <a:ln w="10541" cmpd="sng">
                <a:noFill/>
                <a:prstDash val="solid"/>
              </a:ln>
            </a:endParaRPr>
          </a:p>
          <a:p>
            <a:pPr marL="1600200" marR="0" lvl="3" indent="-2286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tr-TR" sz="3800" b="1" i="0" u="none" strike="noStrike" kern="1200" normalizeH="0" noProof="0" dirty="0" smtClean="0">
                <a:ln w="10541" cmpd="sng">
                  <a:noFill/>
                  <a:prstDash val="solid"/>
                </a:ln>
                <a:uLnTx/>
                <a:uFillTx/>
                <a:ea typeface="+mn-ea"/>
                <a:cs typeface="+mn-cs"/>
              </a:rPr>
              <a:t>                            </a:t>
            </a:r>
          </a:p>
          <a:p>
            <a:pPr marL="1600200" marR="0" lvl="3" indent="-2286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tr-TR" sz="4500" b="1" dirty="0" smtClean="0">
              <a:ln w="10541" cmpd="sng">
                <a:noFill/>
                <a:prstDash val="solid"/>
              </a:ln>
            </a:endParaRPr>
          </a:p>
          <a:p>
            <a:pPr marL="1600200" marR="0" lvl="3" indent="-2286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tr-TR" sz="4500" b="1" i="0" u="none" strike="noStrike" kern="1200" normalizeH="0" noProof="0" dirty="0" smtClean="0">
                <a:ln w="10541" cmpd="sng">
                  <a:noFill/>
                  <a:prstDash val="solid"/>
                </a:ln>
                <a:uLnTx/>
                <a:uFillTx/>
                <a:ea typeface="+mn-ea"/>
                <a:cs typeface="+mn-cs"/>
              </a:rPr>
              <a:t>					</a:t>
            </a:r>
          </a:p>
          <a:p>
            <a:pPr marL="1600200" marR="0" lvl="3" indent="-2286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tr-TR" sz="4500" b="1" dirty="0" smtClean="0">
                <a:ln w="10541" cmpd="sng">
                  <a:noFill/>
                  <a:prstDash val="solid"/>
                </a:ln>
              </a:rPr>
              <a:t>                             A. Mete Çakmakcı</a:t>
            </a:r>
            <a:endParaRPr kumimoji="0" lang="tr-TR" sz="4500" b="1" i="0" u="none" strike="noStrike" kern="1200" normalizeH="0" noProof="0" dirty="0" smtClean="0">
              <a:ln w="10541" cmpd="sng">
                <a:noFill/>
                <a:prstDash val="solid"/>
              </a:ln>
              <a:uLnTx/>
              <a:uFillTx/>
              <a:ea typeface="+mn-ea"/>
              <a:cs typeface="+mn-cs"/>
            </a:endParaRPr>
          </a:p>
          <a:p>
            <a:pPr marL="1600200" marR="0" lvl="3" indent="-2286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tr-TR" sz="4500" b="1" noProof="0" dirty="0" smtClean="0">
                <a:ln w="10541" cmpd="sng">
                  <a:noFill/>
                  <a:prstDash val="solid"/>
                </a:ln>
              </a:rPr>
              <a:t>4th Annual International Conference on </a:t>
            </a:r>
          </a:p>
          <a:p>
            <a:pPr marL="1600200" marR="0" lvl="3" indent="-2286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tr-TR" sz="4500" b="1" dirty="0" smtClean="0">
                <a:ln w="10541" cmpd="sng">
                  <a:noFill/>
                  <a:prstDash val="solid"/>
                </a:ln>
              </a:rPr>
              <a:t>Managing Intellectual Property in Universities</a:t>
            </a:r>
          </a:p>
          <a:p>
            <a:pPr marL="1600200" marR="0" lvl="3" indent="-2286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tr-TR" sz="4500" b="1" dirty="0" smtClean="0">
                <a:ln w="10541" cmpd="sng">
                  <a:noFill/>
                  <a:prstDash val="solid"/>
                </a:ln>
              </a:rPr>
              <a:t>I</a:t>
            </a:r>
            <a:r>
              <a:rPr lang="tr-TR" sz="4500" b="1" noProof="0" dirty="0" smtClean="0">
                <a:ln w="10541" cmpd="sng">
                  <a:noFill/>
                  <a:prstDash val="solid"/>
                </a:ln>
              </a:rPr>
              <a:t>stanbul, October 30-31, 2014  </a:t>
            </a:r>
            <a:endParaRPr kumimoji="0" lang="tr-TR" sz="2400" i="0" u="none" strike="noStrike" kern="1200" normalizeH="0" noProof="0" dirty="0" smtClean="0">
              <a:ln w="10541" cmpd="sng">
                <a:noFill/>
                <a:prstDash val="solid"/>
              </a:ln>
              <a:uLnTx/>
              <a:uFillTx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15527" y="6456218"/>
            <a:ext cx="6400800" cy="401782"/>
          </a:xfrm>
        </p:spPr>
        <p:txBody>
          <a:bodyPr>
            <a:normAutofit fontScale="92500" lnSpcReduction="20000"/>
          </a:bodyPr>
          <a:lstStyle/>
          <a:p>
            <a:endParaRPr lang="tr-TR" sz="1400" dirty="0">
              <a:solidFill>
                <a:schemeClr val="tx1"/>
              </a:solidFill>
            </a:endParaRPr>
          </a:p>
          <a:p>
            <a:r>
              <a:rPr lang="tr-TR" sz="1000" dirty="0" smtClean="0">
                <a:solidFill>
                  <a:schemeClr val="tx1"/>
                </a:solidFill>
              </a:rPr>
              <a:t>© TTGV October  </a:t>
            </a:r>
            <a:r>
              <a:rPr lang="tr-TR" sz="1000" dirty="0">
                <a:solidFill>
                  <a:schemeClr val="tx1"/>
                </a:solidFill>
              </a:rPr>
              <a:t>2014</a:t>
            </a:r>
          </a:p>
          <a:p>
            <a:endParaRPr lang="tr-T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187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tr-TR" dirty="0" smtClean="0"/>
              <a:t>FUTURE TECHNOLOGIES</a:t>
            </a:r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October</a:t>
            </a:r>
            <a:r>
              <a:rPr lang="en-US" dirty="0" smtClean="0"/>
              <a:t> 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TTGV 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E0F4-6783-428F-8E32-78BFB702BEB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" t="6358" r="1926" b="6510"/>
          <a:stretch/>
        </p:blipFill>
        <p:spPr>
          <a:xfrm>
            <a:off x="654626" y="1163782"/>
            <a:ext cx="7391660" cy="5164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95468" y="1781938"/>
            <a:ext cx="140294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1000" dirty="0" smtClean="0"/>
              <a:t>Source : OECD STI 2013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20392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tr-TR" dirty="0" smtClean="0"/>
              <a:t>THEMATIC INVESTMENTS 2003 </a:t>
            </a:r>
            <a:r>
              <a:rPr lang="tr-TR" dirty="0"/>
              <a:t>- 2010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October</a:t>
            </a:r>
            <a:r>
              <a:rPr lang="en-US" dirty="0" smtClean="0"/>
              <a:t> 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TTGV 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E0F4-6783-428F-8E32-78BFB702BEB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6" t="12268" r="21246" b="12116"/>
          <a:stretch/>
        </p:blipFill>
        <p:spPr>
          <a:xfrm>
            <a:off x="1521349" y="1444337"/>
            <a:ext cx="4799841" cy="47334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71229" y="5334310"/>
            <a:ext cx="19319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 smtClean="0"/>
              <a:t>Source : Ministry of Development</a:t>
            </a:r>
            <a:endParaRPr lang="tr-TR" sz="1000" dirty="0"/>
          </a:p>
        </p:txBody>
      </p:sp>
      <p:sp>
        <p:nvSpPr>
          <p:cNvPr id="9" name="AutoShape 2" descr="data:image/jpeg;base64,/9j/4AAQSkZJRgABAQAAAQABAAD/2wCEAAkGBxMTEhQTExQWFRUUFBgVFRgXFRQUFBQVFBUXFhQUFBQYHCggGBolHBQVITEhJSkrLi4uFx8zODM4NygtLisBCgoKDg0OGxAQGiwkHyQtLCwsLCwsLCwsNCwsLCwsLCwsLCwsLCwsLCwsLCwsLCwsLCwsLCwsLCwsLCwsLCwsLP/AABEIAKgAyAMBIgACEQEDEQH/xAAbAAACAwEBAQAAAAAAAAAAAAADBAACBQYBB//EADgQAAEDAwIDBwIFAwQDAQAAAAEAAhEDBCESMQVBUQYTImFxgZGhsRQywdHwQlLxI0Ry4TNidBb/xAAaAQADAQEBAQAAAAAAAAAAAAABAgMEAAUG/8QALBEAAgICAgEEAgAFBQAAAAAAAAECEQMhEjFBBCIyURNxFCNh0fAzUoGRof/aAAwDAQACEQMRAD8A+cW7ZY0kD8o5eSapsbpyB8BK25Ghv/EfZFc/SMryZ3bPpYP2r9HjqbTuPsvH08TGPRXL/D4crzvcQUNhs9pAbwPhUFGTOB7IjxsvLmq1gknPRBN3o5ulss6gNzC9pUWE7BK0b3VsrU3lxJARcZLsCmn0MOLdg0fAQ6lMYwPhEIO6KKgIS3Q9izqY3A+is1rcCBPsjUqrSYXotQJ5yu5/Z36PO7aRy+N1XS3OB8BFbZO5kwvXU4EAZ5lJyXhhtirQ08gPhVbSGoTEeiu94BV3UQRjCflQoNtLUcRv0COxjQYIHwEOnOwxCI5s5QbGQF7R0Eeiq+nnABB8kZ20dV42doXJgJ3YgCB8KjKQnkfZM02xlCpvAdhBSewjFNrRnSPhN06gj8olKscTtuExQadycqE/6htnRcDdDmnzGFF7wdoLhHIg+q9WF9kZvZwPD40t/wCI+yuTJyJVbNw0NEf0g/RXuKvLbp5r2ZfNnQ+C/RKBgk4yhVqwJJCjiI6SlWkO8LU0Y3s6Uq0eVrnIAVjw9z4nZO2nC+vyn6kNAE7ISzKLqAFj5fMWs7RtMQUYOAiEvVrYxlR1xAEjEKTUm7ZVUtB6rglXsHVAr3ojCDTcd4JlUjjaQjmm6JUpFvPKvSuXDPRNUaWp2fZWp0RPUSi5qqYFB3oesuN6maXbT5boz6AcJCyb21Bww/G6vYXjqZ0ukjzUJYlXKH/Q6k06ZeowTEei8quIwMrWcxtXIGQs80tJMjJ/RLCafY1AW1BEqvfK9Zs7BBdtlpEKqSYocuAVHVcwPeVTV1TFRoMCEOuwle85FDZS5zlHAGQhUsShf0EOx6ft3ZHNZ1NpK0Lcc+ijkCdFwKp/qNxOcj3UVezLSazIHOPZRYmtmbL2cDTeG02EDOkfYckP8bqdlsAe6DRbpDCZjSPsr1iImcH5XucVYE3wQrcXeoxtlbfB7ARkQsvhPDtb5OM4W/xJzacAT58lPPNf6cA4U37pA7isB7SkH1JbJPLCqTq3/wC0O5djGyEIVoo5AXXRawY9f3QhTdVjJARaVoXwf0lagtNDZ88YVZZIw67JKEp99AbWwbGfqj6mN8wr1awIxiOSA2nvOxWe3Lci6SXRYVxv1Qa88sKj6Q1NIOByRgJwcdE1JbQNsQaXDM/wItG+JA1t9+au63OqQvalI9FVyixEpWaPCboF2E9d0+8Et3C4zvHMfOQPJdbwDioILSN1m9RhcPfEOPLy0+wB8JgjIS9Z5dgBal/aTkCCsulReCS7byS45JqyjsW1OGHQiasmCjvEeqG6mMqvJMFUSuQACDurh4I3z/N0F7QYBEwp3R1SDA6QupUdseZUAwTCZ4fWDnRuFnhhLvFsmrejBEGOihOKoY6/s/dkVBpGxwor9mSA8DE7/wDaiw78GXLXLo+aUT4G84aPbCRaA98TgInfxTHoPsveDUS986cSvfripSE5J8YnQ29IUmB0QTskLisXOk5T/E6vhAG7RCxnSDKx4lfufZrloJcjBzukgxxIB2Xl/cbR8p7glsXZIkLT8IcmQbUp8UaltQDGA80pcV3O8x9kW9fLoBiPqk3gxlZoK9s0N+EXAnkvZAJG6tSM88KmqJESnAUcZ5QVak0q9OF6166zqCMfA9VSrTwZ2VHvkwiB2IclqthAVqIcN/JeWtLQ4QiF4GBlWptwScJm3VA4qzTdfkMg8/ypJpJBMobnSEqXO5clOGNeAthDc6TlOEamyBhYN9WkhdZwVo7oat+SbOuEVISE7bRnMpyMfVevMECcInEmEEkfCWpPxlKtqygUPMmFqWkGMTCzwRHqm7YRsVLJ0E6fgJa2oMb/ALzCiL2ep5b6heLDszZKs+TPgsbG5b+i2uz9uWt1k5CwqjnAMHkF09kJpcmxz817nqW1CvsXAk3f9BW6ruknqcpC5q48kzdGMTJKSdk6COWClxxRWb8CenW4BdXYNFOmQOa52xEPAPVdVcUwG4x5JfVS6j4FwR02YtRmceqK/wDLurOcDPLkqBzRiEtlqKU6cjOEQMAHNeOnVjZXqVIjkFzbZwGQBhBAM6vlGc+OUzsrAmMYTJ0LRfQDkbqVATsELO8olKtOPqlaY2ijaZ57q1UQIRNJnKrTOcoWdRS1PVeVKekzyOyvcUzyMD7oLxLDlMt7FZl1SNe3Nb7r3Rpj6rnH0vG3nkLcrcIGKhc6eQhVzKGuTI4nLdI2bilrphxHLCxaj4KeHF3aW0y1ulvMDxH1XoawiVjgnDTNHYGzmQT8LVsmguhu5KzRctk4W1wV4kEtEfzKTNdWHwdHwi2NOo2dlEMUe/hofpM9DzUWJGd03tnyGq/wtjfSPsun4XJoyfJcocgegXX8HoHuPOML2vWUoL9iemdv/gyqx8e3ulbggJm5bDoKpcuAXQ8FpeRPhzZqg8l095OAOi5jhDZqz5wF1/E6LhEERHup+qf8xIX0/wATDum7BDGZ+iZuaR6oVFkmEU9FWtnrnxylenxQIQzQ3XvLlldrwcXYII6IV6I2mSfheua4x91KwjO6K7A+ipqEeEj/AAjUnSUMjUZB5IL62jco1el2ddDtSqAIG5QS8tb4kPh1ZtQkJviFr/ROfLKXUZcWdfJXEzKVdz3QMhbFOyOnIWKbfuiNOFsWvExsSEc11cOhMb/3dgPwbWkEzviFp3F1qbgbFVMPEDrhCuqJYIH1Wdy5NX2VqgFVsEHqlzWJPQdExIAMnKz7lvMc1eCvsEnrRocOtXPdJGPLmFvaw0QEr2ce0t0GZ5FOVKRD/IlYs87m0/A0TV4JXcHBwGJ9V4nuzjwHtbpwTlRZf0Zsk6fR8WrjwtPp+i6/s9Vmi9vQeH4XMXdI6BG+kfELa7F3O7Dzyvd9WuWFv6ZL074zr7RWvk7ZVa1EFp5FP8WsCHGUl3OOqhCSaTTNjRm2bgyoPHtyhdfesD2NeDyXD3ls8O1bdV2/CKmq30/mjK71irjNMjgk7ca6Mh7sTOFSlUETMQi1GbgwlHtggDZdFJoswtWvAJC9LfCDG6E8eExursJwEa1o7yXaUtXpOc0gJwAfzmqvzzQjKmc1aEuE0nip/qHw9Fp3tsxzsNBHmlBExyRA+MCSjNuUuSBCCSoD3LWuGkAHyRqzcjMFGDZgxnml7l8IKTbDSSL1aQ90lWtB7pv1KXrHpumg2gSSZS0uix8fC6Pi9c6ASYXFWziaoB6/qus4oO8hsZG/ol9RjSyRYmGfJOjG74F383T1S3Bbvsi0+F6WyfZJVKrp09F3JSft8FFrsZ4ZTNJ2rVOZXWsc2pTDh+Ybj9VxVOu6YIwu27I3TQDqjIACy+qi/kwXrRs9lRFUAzKi0bWi01BHUfWFFlXRknUnZ8PefC089I+yrwfiGioJxJRKb/A3E+ELKvN5GIX0MYqdxYuSTgoyR9D42/vQHjy2WE9p+FXs3xBzmaT1WmaIBdOOi82nhbg/BthJTimjAvqRPomezXEzSqaSZa4QiVGScHCx75umCOq1xSyR4MjkuD5HWcUtgHS04IWXsmeC3veNDXHxBVvrTSQVljcHwkXTTVoWovncbI0hvQpdm++6MxvU7qskcgrqwIkjKFOJjZBrkbBHpiBkyhSSOTPKTRkwhipmNpQ2HoUEkhsk55J1EDkPU3kSNkOpkJSjdEu6wuh/CjROx3SZP5bVhT5GOEFzPETMp+4b/TOQlKdExBEdU8ZeQSRjW9YGsDHMLvhZwdRz+y5MWQ16hsF0NTistAieXsk9W3Nx4E8EHBO/sJf3c+FoWYx41TzUc8gk8ihsbzU4QUVRcLUpyfUrUtaxpmBskbepthOMcZ2U8m9MJ3XZU6y2XZLv2UQOx2HDEmfovFlhR5+a+Wj5VRLdLI30j7I1Wi0tM/4UtnNDGmP6R9lNMzHNevJ+40wXsX6Me2uBTdLfqutt78VmbAGFzr7MKtpWNJNmhHKrXaJY28bp9G1XYQClKtIPgQn7XiLHtyFZ9sQDG3ULMpOLp6ZppSOceHU3eArctOLtcAH7x7IVzbYEHdZT7Q6h+y0PhlXuIVLG/b0a77ZpMgqVWjElZzHObhGknKTg15Kqa+gxVqRweqrTZzUe/wDt2QCLPEgwgNtHO22Wjb05wVrNa1jQulm4aQv41LsW4Rw9rAC7JG/85o19fAzHolqtcjA5oLDIPVR4uUuUiipaRZsOMqSJhSkwAHOVG0Mzum0ceDeIUYY9AvQCR0Q9JHpzROCCCDC8Y4heMn5RWAjG65hDMcRMAJik86x5pMPHqtK0bz5hQyaQTseyVzpe2cqKdmP/ACNxndRZIXRgzVyPlVv+Rv8AxH2R6JgSUtb5a2OTR9kc/wCV681tmjH8V+ixoSUOrbgg/CYaY5qhZJwUikx2kzLdalskHCPT4o5oETHMStEUpxGAl38PBO3wqfkjL5k3jkviWtuKtfghMF4BOFli20uMDmmxOkzv+iWcI37RoSlXuPKoLthBUp0jEEKtBxWn3kjollJx0OkmKNtjBbCYtrCGyeSKKkDJhBrVY54U+UpaGpB21AARCVqVycHmgOqHBlEtyJJIlFQrYLCaDEDog6NO+5W/w/s8bmnrFxbUhJGmrWFN+OZbGybHYpx/3liR/wDQP2VY4ptWTlmxp02ctbjO+EyA8ghrXEx/S0uMdYAW/wD/AIsj/eWPWPxAn7K/YLjJtK1St3NasG0i1wojU5upwhxnl4TlH8T5pSA8q4tw3RzIY4ABzHhxOAWOBd10giT7Lw0zOlwLXf2lpDs7eEiV90pWzw43DX1atU2NR9vTrhve0ny3VEAHxeAEf+vmq9nmvq07CvcsDrv8PWLS9oa92GQSOROPSVf+FXhmX+Opdf8Ap8OLSw6SCHHk5paY9CrtpkAkei77tXcVqvCLateNi4FyWglul+kl0iOmPol+ynC7U2Tri4omqfxlOgIeWeGq6mwTHIF8woywPnxT8WXXqFw5Nea0cNatgkHmtK0aNRyu84l2csLWnd1X27qoo3TKbWio5h0vZSOnV0BeSmq/ZiwbcXVq2g8Op234htTvSQ3caGt5RAOZ3Qn6ST8ir1kPp/5X9xPsaSagjbZRK9g3lxnpBke2F6vLh7dEvUJ8z5fTgMZkZaOY6KzHNbMEZ8wvFF7HCzTGXtRakWmRI+QrCq0CJHrIUUQ/GrG5aPW3IH9Q+Qr064O7h8hRRB4VRymy4qMzkZ8wo+oyMEfIUUS/iX2NyAsqM8vkL2pUnmI9QoomeJAUilzWBAEj5C9DmxEifUKKI/jVA5FnlobuPkKzKjQJkH3CiiH4k0HkCfUG4IPuESnWA5gn1Cii54lQORO9buIn1Cd4VxytbvLqFbu3OGlxaW5AyAZnmT8qKLljraZzd6aGj2iue9783DjVAgP1iQ3+2No8kG47TXD6rK77h5qMEMfqALQdwAMCefVRRdGLflgaj9IrxLjle4LXXFd1QNnTqc2Gz0AwpS449lPuW1SKZeKukFsd4wgteecgtb8KKLuFu7O0lVDT+0Veq17atYvbUcHuBLfE9oADjA3Glu3RPt7QVy91U1z3j2d290sl1P8AtPkooo5Iu+2Go/SOh7IVmMc3xNaARHibH3UUUWCqMmXcj//Z"/>
          <p:cNvSpPr>
            <a:spLocks noChangeAspect="1" noChangeArrowheads="1"/>
          </p:cNvSpPr>
          <p:nvPr/>
        </p:nvSpPr>
        <p:spPr bwMode="auto">
          <a:xfrm>
            <a:off x="155575" y="-960438"/>
            <a:ext cx="2381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AutoShape 4" descr="data:image/jpeg;base64,/9j/4AAQSkZJRgABAQAAAQABAAD/2wCEAAkGBxMTEhQTExQWFRUUFBgVFRgXFRQUFBQVFBUXFhQUFBQYHCggGBolHBQVITEhJSkrLi4uFx8zODM4NygtLisBCgoKDg0OGxAQGiwkHyQtLCwsLCwsLCwsNCwsLCwsLCwsLCwsLCwsLCwsLCwsLCwsLCwsLCwsLCwsLCwsLCwsLP/AABEIAKgAyAMBIgACEQEDEQH/xAAbAAACAwEBAQAAAAAAAAAAAAADBAACBQYBB//EADgQAAEDAwIDBwIFAwQDAQAAAAEAAhEDBCESMQVBUQYTImFxgZGhsRQywdHwQlLxI0Ry4TNidBb/xAAaAQADAQEBAQAAAAAAAAAAAAABAgMEAAUG/8QALBEAAgICAgEEAgAFBQAAAAAAAAECEQMhEjFBBCIyURNxFCNh0fAzUoGRof/aAAwDAQACEQMRAD8A+cW7ZY0kD8o5eSapsbpyB8BK25Ghv/EfZFc/SMryZ3bPpYP2r9HjqbTuPsvH08TGPRXL/D4crzvcQUNhs9pAbwPhUFGTOB7IjxsvLmq1gknPRBN3o5ulss6gNzC9pUWE7BK0b3VsrU3lxJARcZLsCmn0MOLdg0fAQ6lMYwPhEIO6KKgIS3Q9izqY3A+is1rcCBPsjUqrSYXotQJ5yu5/Z36PO7aRy+N1XS3OB8BFbZO5kwvXU4EAZ5lJyXhhtirQ08gPhVbSGoTEeiu94BV3UQRjCflQoNtLUcRv0COxjQYIHwEOnOwxCI5s5QbGQF7R0Eeiq+nnABB8kZ20dV42doXJgJ3YgCB8KjKQnkfZM02xlCpvAdhBSewjFNrRnSPhN06gj8olKscTtuExQadycqE/6htnRcDdDmnzGFF7wdoLhHIg+q9WF9kZvZwPD40t/wCI+yuTJyJVbNw0NEf0g/RXuKvLbp5r2ZfNnQ+C/RKBgk4yhVqwJJCjiI6SlWkO8LU0Y3s6Uq0eVrnIAVjw9z4nZO2nC+vyn6kNAE7ISzKLqAFj5fMWs7RtMQUYOAiEvVrYxlR1xAEjEKTUm7ZVUtB6rglXsHVAr3ojCDTcd4JlUjjaQjmm6JUpFvPKvSuXDPRNUaWp2fZWp0RPUSi5qqYFB3oesuN6maXbT5boz6AcJCyb21Bww/G6vYXjqZ0ukjzUJYlXKH/Q6k06ZeowTEei8quIwMrWcxtXIGQs80tJMjJ/RLCafY1AW1BEqvfK9Zs7BBdtlpEKqSYocuAVHVcwPeVTV1TFRoMCEOuwle85FDZS5zlHAGQhUsShf0EOx6ft3ZHNZ1NpK0Lcc+ijkCdFwKp/qNxOcj3UVezLSazIHOPZRYmtmbL2cDTeG02EDOkfYckP8bqdlsAe6DRbpDCZjSPsr1iImcH5XucVYE3wQrcXeoxtlbfB7ARkQsvhPDtb5OM4W/xJzacAT58lPPNf6cA4U37pA7isB7SkH1JbJPLCqTq3/wC0O5djGyEIVoo5AXXRawY9f3QhTdVjJARaVoXwf0lagtNDZ88YVZZIw67JKEp99AbWwbGfqj6mN8wr1awIxiOSA2nvOxWe3Lci6SXRYVxv1Qa88sKj6Q1NIOByRgJwcdE1JbQNsQaXDM/wItG+JA1t9+au63OqQvalI9FVyixEpWaPCboF2E9d0+8Et3C4zvHMfOQPJdbwDioILSN1m9RhcPfEOPLy0+wB8JgjIS9Z5dgBal/aTkCCsulReCS7byS45JqyjsW1OGHQiasmCjvEeqG6mMqvJMFUSuQACDurh4I3z/N0F7QYBEwp3R1SDA6QupUdseZUAwTCZ4fWDnRuFnhhLvFsmrejBEGOihOKoY6/s/dkVBpGxwor9mSA8DE7/wDaiw78GXLXLo+aUT4G84aPbCRaA98TgInfxTHoPsveDUS986cSvfripSE5J8YnQ29IUmB0QTskLisXOk5T/E6vhAG7RCxnSDKx4lfufZrloJcjBzukgxxIB2Xl/cbR8p7glsXZIkLT8IcmQbUp8UaltQDGA80pcV3O8x9kW9fLoBiPqk3gxlZoK9s0N+EXAnkvZAJG6tSM88KmqJESnAUcZ5QVak0q9OF6166zqCMfA9VSrTwZ2VHvkwiB2IclqthAVqIcN/JeWtLQ4QiF4GBlWptwScJm3VA4qzTdfkMg8/ypJpJBMobnSEqXO5clOGNeAthDc6TlOEamyBhYN9WkhdZwVo7oat+SbOuEVISE7bRnMpyMfVevMECcInEmEEkfCWpPxlKtqygUPMmFqWkGMTCzwRHqm7YRsVLJ0E6fgJa2oMb/ALzCiL2ep5b6heLDszZKs+TPgsbG5b+i2uz9uWt1k5CwqjnAMHkF09kJpcmxz817nqW1CvsXAk3f9BW6ruknqcpC5q48kzdGMTJKSdk6COWClxxRWb8CenW4BdXYNFOmQOa52xEPAPVdVcUwG4x5JfVS6j4FwR02YtRmceqK/wDLurOcDPLkqBzRiEtlqKU6cjOEQMAHNeOnVjZXqVIjkFzbZwGQBhBAM6vlGc+OUzsrAmMYTJ0LRfQDkbqVATsELO8olKtOPqlaY2ijaZ57q1UQIRNJnKrTOcoWdRS1PVeVKekzyOyvcUzyMD7oLxLDlMt7FZl1SNe3Nb7r3Rpj6rnH0vG3nkLcrcIGKhc6eQhVzKGuTI4nLdI2bilrphxHLCxaj4KeHF3aW0y1ulvMDxH1XoawiVjgnDTNHYGzmQT8LVsmguhu5KzRctk4W1wV4kEtEfzKTNdWHwdHwi2NOo2dlEMUe/hofpM9DzUWJGd03tnyGq/wtjfSPsun4XJoyfJcocgegXX8HoHuPOML2vWUoL9iemdv/gyqx8e3ulbggJm5bDoKpcuAXQ8FpeRPhzZqg8l095OAOi5jhDZqz5wF1/E6LhEERHup+qf8xIX0/wATDum7BDGZ+iZuaR6oVFkmEU9FWtnrnxylenxQIQzQ3XvLlldrwcXYII6IV6I2mSfheua4x91KwjO6K7A+ipqEeEj/AAjUnSUMjUZB5IL62jco1el2ddDtSqAIG5QS8tb4kPh1ZtQkJviFr/ROfLKXUZcWdfJXEzKVdz3QMhbFOyOnIWKbfuiNOFsWvExsSEc11cOhMb/3dgPwbWkEzviFp3F1qbgbFVMPEDrhCuqJYIH1Wdy5NX2VqgFVsEHqlzWJPQdExIAMnKz7lvMc1eCvsEnrRocOtXPdJGPLmFvaw0QEr2ce0t0GZ5FOVKRD/IlYs87m0/A0TV4JXcHBwGJ9V4nuzjwHtbpwTlRZf0Zsk6fR8WrjwtPp+i6/s9Vmi9vQeH4XMXdI6BG+kfELa7F3O7Dzyvd9WuWFv6ZL074zr7RWvk7ZVa1EFp5FP8WsCHGUl3OOqhCSaTTNjRm2bgyoPHtyhdfesD2NeDyXD3ls8O1bdV2/CKmq30/mjK71irjNMjgk7ca6Mh7sTOFSlUETMQi1GbgwlHtggDZdFJoswtWvAJC9LfCDG6E8eExursJwEa1o7yXaUtXpOc0gJwAfzmqvzzQjKmc1aEuE0nip/qHw9Fp3tsxzsNBHmlBExyRA+MCSjNuUuSBCCSoD3LWuGkAHyRqzcjMFGDZgxnml7l8IKTbDSSL1aQ90lWtB7pv1KXrHpumg2gSSZS0uix8fC6Pi9c6ASYXFWziaoB6/qus4oO8hsZG/ol9RjSyRYmGfJOjG74F383T1S3Bbvsi0+F6WyfZJVKrp09F3JSft8FFrsZ4ZTNJ2rVOZXWsc2pTDh+Ybj9VxVOu6YIwu27I3TQDqjIACy+qi/kwXrRs9lRFUAzKi0bWi01BHUfWFFlXRknUnZ8PefC089I+yrwfiGioJxJRKb/A3E+ELKvN5GIX0MYqdxYuSTgoyR9D42/vQHjy2WE9p+FXs3xBzmaT1WmaIBdOOi82nhbg/BthJTimjAvqRPomezXEzSqaSZa4QiVGScHCx75umCOq1xSyR4MjkuD5HWcUtgHS04IWXsmeC3veNDXHxBVvrTSQVljcHwkXTTVoWovncbI0hvQpdm++6MxvU7qskcgrqwIkjKFOJjZBrkbBHpiBkyhSSOTPKTRkwhipmNpQ2HoUEkhsk55J1EDkPU3kSNkOpkJSjdEu6wuh/CjROx3SZP5bVhT5GOEFzPETMp+4b/TOQlKdExBEdU8ZeQSRjW9YGsDHMLvhZwdRz+y5MWQ16hsF0NTistAieXsk9W3Nx4E8EHBO/sJf3c+FoWYx41TzUc8gk8ihsbzU4QUVRcLUpyfUrUtaxpmBskbepthOMcZ2U8m9MJ3XZU6y2XZLv2UQOx2HDEmfovFlhR5+a+Wj5VRLdLI30j7I1Wi0tM/4UtnNDGmP6R9lNMzHNevJ+40wXsX6Me2uBTdLfqutt78VmbAGFzr7MKtpWNJNmhHKrXaJY28bp9G1XYQClKtIPgQn7XiLHtyFZ9sQDG3ULMpOLp6ZppSOceHU3eArctOLtcAH7x7IVzbYEHdZT7Q6h+y0PhlXuIVLG/b0a77ZpMgqVWjElZzHObhGknKTg15Kqa+gxVqRweqrTZzUe/wDt2QCLPEgwgNtHO22Wjb05wVrNa1jQulm4aQv41LsW4Rw9rAC7JG/85o19fAzHolqtcjA5oLDIPVR4uUuUiipaRZsOMqSJhSkwAHOVG0Mzum0ceDeIUYY9AvQCR0Q9JHpzROCCCDC8Y4heMn5RWAjG65hDMcRMAJik86x5pMPHqtK0bz5hQyaQTseyVzpe2cqKdmP/ACNxndRZIXRgzVyPlVv+Rv8AxH2R6JgSUtb5a2OTR9kc/wCV681tmjH8V+ixoSUOrbgg/CYaY5qhZJwUikx2kzLdalskHCPT4o5oETHMStEUpxGAl38PBO3wqfkjL5k3jkviWtuKtfghMF4BOFli20uMDmmxOkzv+iWcI37RoSlXuPKoLthBUp0jEEKtBxWn3kjollJx0OkmKNtjBbCYtrCGyeSKKkDJhBrVY54U+UpaGpB21AARCVqVycHmgOqHBlEtyJJIlFQrYLCaDEDog6NO+5W/w/s8bmnrFxbUhJGmrWFN+OZbGybHYpx/3liR/wDQP2VY4ptWTlmxp02ctbjO+EyA8ghrXEx/S0uMdYAW/wD/AIsj/eWPWPxAn7K/YLjJtK1St3NasG0i1wojU5upwhxnl4TlH8T5pSA8q4tw3RzIY4ABzHhxOAWOBd10giT7Lw0zOlwLXf2lpDs7eEiV90pWzw43DX1atU2NR9vTrhve0ny3VEAHxeAEf+vmq9nmvq07CvcsDrv8PWLS9oa92GQSOROPSVf+FXhmX+Opdf8Ap8OLSw6SCHHk5paY9CrtpkAkei77tXcVqvCLateNi4FyWglul+kl0iOmPol+ynC7U2Tri4omqfxlOgIeWeGq6mwTHIF8woywPnxT8WXXqFw5Nea0cNatgkHmtK0aNRyu84l2csLWnd1X27qoo3TKbWio5h0vZSOnV0BeSmq/ZiwbcXVq2g8Op234htTvSQ3caGt5RAOZ3Qn6ST8ir1kPp/5X9xPsaSagjbZRK9g3lxnpBke2F6vLh7dEvUJ8z5fTgMZkZaOY6KzHNbMEZ8wvFF7HCzTGXtRakWmRI+QrCq0CJHrIUUQ/GrG5aPW3IH9Q+Qr064O7h8hRRB4VRymy4qMzkZ8wo+oyMEfIUUS/iX2NyAsqM8vkL2pUnmI9QoomeJAUilzWBAEj5C9DmxEifUKKI/jVA5FnlobuPkKzKjQJkH3CiiH4k0HkCfUG4IPuESnWA5gn1Cii54lQORO9buIn1Cd4VxytbvLqFbu3OGlxaW5AyAZnmT8qKLljraZzd6aGj2iue9783DjVAgP1iQ3+2No8kG47TXD6rK77h5qMEMfqALQdwAMCefVRRdGLflgaj9IrxLjle4LXXFd1QNnTqc2Gz0AwpS449lPuW1SKZeKukFsd4wgteecgtb8KKLuFu7O0lVDT+0Veq17atYvbUcHuBLfE9oADjA3Glu3RPt7QVy91U1z3j2d290sl1P8AtPkooo5Iu+2Go/SOh7IVmMc3xNaARHibH3UUUWCqMmXcj//Z"/>
          <p:cNvSpPr>
            <a:spLocks noChangeAspect="1" noChangeArrowheads="1"/>
          </p:cNvSpPr>
          <p:nvPr/>
        </p:nvSpPr>
        <p:spPr bwMode="auto">
          <a:xfrm>
            <a:off x="307975" y="-808038"/>
            <a:ext cx="2381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AutoShape 6" descr="data:image/jpeg;base64,/9j/4AAQSkZJRgABAQAAAQABAAD/2wCEAAkGBxQTEhUUExQWFBQXGBgXFhcYGBwYGBQWFxcXFxcYFRccHCggGholHBQUITEhJSkrLi4uGB8zODMsNygtLiwBCgoKDg0OGxAQGiwkICQsLCwsLywsLCwsLCwsLCwsLCwsLCwsLCwsLCwsLCwsLCwsLCwsLCwsLCwsLCwsLCwsLP/AABEIAM0A9gMBIgACEQEDEQH/xAAcAAEAAQUBAQAAAAAAAAAAAAAABQECAwQGBwj/xAA9EAABAwMBBgMFBgQFBQAAAAABAAIRAwQhMQUGEkFRYSJxgQcTkaGxIzJCUsHRFGLh8DNDcpLxFYKywtL/xAAZAQEAAwEBAAAAAAAAAAAAAAAAAgMFAQT/xAAmEQACAgIDAAIBBAMAAAAAAAAAAQIDESEEEjFBYSITMkJRI3Gx/9oADAMBAAIRAxEAPwD3FERAEREAREQBERAEREAREQBERAEREARUKpKAuRUlVQBERAEREAREQBERAEREAREQBERAEREAREQBERAEREAREQBEVCUBVWlyj9s7Zo2zOOvUDG5AnVxgmGjmcLyPevfq4ugWUvsaR1DTL3iZ8TgPDywO+SqrLo1/uZdVRO1/ijtd9t/qdoOCjw1q05GrKYzlxGrpA8PfMLym73su31BVNxVa8TBDoDQTJAZHDGnLkFHsgSIieSyVGYjp/eCs6zlyb1o16eHCC2ss7Hdz2oXLHgXZbWpk5c1oZVaOsCGujpA0XqOwN57a7E0KoeRq0gteB1LHAGO6+d324ieZ5hW0C+k4Oa5zXjIc08LhywQcK2vmP+Wyu3gRluGv+H1CHKsrxHY/tLu6UB8V2iZD4a49PG0foV2uxfaZa1Wj3xNvU4uEh2Wdi14H3e5heyF8J+MzrONbD1HdIrGPBEzKu4laecqiBEAREQBERAEREAREQBERAEREAREQBERAEVJUbtnblC1bxV6raYIJAJ8To14WjLuWnVcbC2SUri98PaBQtCabB76uMFo+6wx+N3wwMrid6vaBWuOKnRmjSnUf4jwNOIz4QcGB8VxEAayRrPOdZXjt5aWoGjRwHLc/Dc2ptqrcPNSu8vcSYk4aNYYNGt0+C0abjEAx21WSJjp31VKrRmBBWfKfZ7NaMFFYii4QfvT585VgaR92fPsqsYANc/JXMeBoCfXCiSLg+JknTTusJEjv3WcZacDt1WB9cNwYkIsgsaTOisa/P3fgqNu29vis9K7bGkkac1ZtfBzTJLZe+l3YDhpP8BiGVAXsECPDJlo7Ahdl7N9/317t1O5q4ewuBcQ1jXNIw0aCQTjsuFoWnv2EHJ5DuoapZvZIdTcAOrTA9YXop5L8fweO7iwlnCwfWDXKoXyxZbaq0XNfSrPY5scPiJGNAWzBGIhe0bq+1SzuIZWeLetGQ8xTcQBJZU01nBg9l74WqZl3caVX2egItSw2jSrN4qNRlRvVjg4fEFbUqw85VERAEREAREQBERAEREARFSUBVUJUZtvblG1Zx1n8I0AGXOPRrRkryPej2hV7r7OkHUKROYd9o4Dk540B6D4lVWWxrWy6qidr/FHd7ye0GhbuNOkPf1ASHAGGMjUF35tcAHTMLyHa21a93WNWq8En/a0cmsBmB/VW1mAANDcxkytGuzhxM9gsyfJlbrw2KOJGrfrMjWEzxOAjoVa3J1H6LDbUalZxaxveXGGgeZV9xszhH+OyegafXMqvrh4bPT2KCtAIkFYvfjqstpsfjjxSDqdApvZ9vZ27SHsFdxEFz8gf6W6Dz1Ryrj8nHJ/COb/im9lmo15iD/wpC7trOPDSA5yHOn6rSbRa0S0eqdoNaydTfybdpVLSCQCJxzXSXLaNxTDajWh0YdABHqMrkag0g9wdFmt3O/MqZwf7k8BxySIs6NoCH06dTiEcTmyciME6c9FBtLATwCGnQax8Vu7Tv+Jvu3mRK1LGze4H3VMmPr5kq2GeuZM4lg3ba9LR4cZW8dtVSIgwcSVB3NCtSINSm5gPOMepGAs19eH3YjICi6tr7O5T2bPu6TiXVmNcSeUa9ZWjc0aMyykBHqPUFadtd8Wqk6boGim1KHyzmIy2W2F5VoP97b1XUqnItMA9nDRw7Fen7ve1TPDfU20xH+LSlzZA0czUTnIleZCk05yCnCCMYhW18mUP9FN3Frs2z6J2BvFb3jOO3qtqDmAfE0wDDm6g5UtK+YKdMtdxsLmOBw5ji1w9W5C7DYPtIvKJ4azmXNMHV3gqRgQHAQY7jPVe2HLhL3RnW8Ccdx2e3yiid39v0LymX0H8QBhwIhzD0cP10Rek8DTRLoiLoCIiAIi0r/adGjHvarKc6cbg2Y6SgNwlcRvX7Q6NtLKMV60xAPgYc/fcNSCNB8lyO+HtAqV3lls91OgA5vE3Dqs4Jk5a3WBjqe3GUaYDZdnoF4b+Wo6iaPH4Ll+U9IvvdovqvdUquLnuJyTI6wJ0HbssVG4Ann0xoqUrYE8wNTz+ZVlxctGGgfqVnSfd/wBs1oxUVhGWm7iMFwA+a2GPpU8tBc7qYMLUtG8YAiDMSti4LaYIET9fioP3B0peXxcIJI6cgFjt2MGTDj36rQnjOvktp1u6IOZ9VLqorGcDBfcVHu/lA0jAWtJjOe6zvgAAzHJWcQmM/ouo6Y+HHTzV7KUDGvPKvA7ifOFSmySRPx/RdyCxoP7hSOzHUg4mpkcmz9VqUaEkiYPVZNrbFrU2NqMc2pMlzQYczpr970XMKT65wRk0kZry6tzU4m02gjTCrU2g484HQKGs3gmXNhw6reaQc4hcnBLTCRN2e3JAbUEt0IP6re2rTta1uYY2nUiA9uNOoGCuVqOOJPojnY5qtQw8xeDjgmR9LZwpukkGFuNrA4j1VzRjGRzlWcHT6q9ycvSSWDKKfXVYnMgd1cwZif6LJVY4dCPqoZwzpre8LYnmpHYexal1VFOk0lx1J+6xvNzjyAlW7L2XUuKjaVJpc9x+70jmTyA5le7bnbs07Klwg8VR0Go/8xAwGjk0cgvXRR3efg8fK5SqWF6Zt1t3adlQFKnknL3HV7oiew6BUU3CLVSxpGG228sqiKhKHCqtcVH7Y23Qtmh1eoGAyBMkuIE4AyV5VvZ7Qa1wTSt5o0iSOKYfUGmfyDsM91XZbGtbZbVTOx4ijs96/aBStHupNYatUCTDgGtJ0a45M9RGJC8e29t2rdVzVrFpLoAA+61omGjsJPxKrtazpAeCoS7n3KjbO14fETJHyWbZyv1E/hGxx+JCvfrMwbrkD9Fu2WzjUGvC3J4ifkAtUUnPMMbJPRb95dmkwUzyH/OV45N+L09bNK/uGsAaz48z5rWoUhrgk6LWZV43KV2dUAeAIjv+ym/wj9g3aVIUqZJI4uQ6eSga9Qvd4lJbZvJJAxHLRRdEzHX6LlUXjswjahhERnygkq+m90jQfsqOo85Mqnu+LUiU0dL7jBkZGquc6cwD16rE2lE59FlY4BsRr6fFcYLRBGOuVVjodPAsAkzkAfVZWy2CIj++S60Cy7uQ3JaWzpiFY29c/mQFI17qWcMA9yFouaAAfkEi1ja2cLv4PjkgjAnPP1Szs3OdA1+So2pjmFI7JuIeJyFyUpJAgNpVH0yWvGehS0LnZkR0Uxv6Gu4S0eqgtlnTWVfBqVXYgm8m+KRGs+SoWmdFmLiZJ/osZeZ1JVayWFWEg6QFtWVq+s9tKk0ue4w1o1J/Qd+SxUaD6jmta0uc48IaNSToAF7duFuk2zp8TwDcPHjdrwAnDGn0EnmfRX0UOx5fh5OTyVUsL0z7kbqtsqZmHVnwajuQjRjTrwiT5rpwEAVVrKKSwjClJyeWERF04WufC43ejf6jbt4aJbXqkGOFwLGchxuE8+QyuO333jualzWtfeGi1vhLAYD2kSCXRLuIO005Rgrjq9EjGp7rwX8xRfWPpo8bhd0pS8M22dr1bip7yu8uecDk0CZhrfwj+8rR4/EYHkVe5rC0yIPJWtJiJELPcnJ5ZrRiorCMXuxk8fi6QstC4hvCPos1sWnkMfFYeEcX0hRznTJElsZ7gXGMadPgofbN0XOLe/wXQVqPDQEDx6nK45x4qmT8UoSlJyI5N2gDA0UrsekS6QM9e/ZaVCqIgHH96KV2U0F8tmPkuWy0zr8Iba1LxmTxHnKw2lOf7ypXejZ7mnjAEH+5UHamDOfJXQfavKOJm5VBHPCzsaIkRPzWJlYdFfTqjkq3nBIuZRz4ispojhniBPRUpSTiPVWVWZx/RR9YMTRJwM9OSudTjMq4OIMgZVz+RznVdbBh94AYiZVYHRZvcFxkdPUrHTbHQ9kygY2O5Qtii+CNOyoOHTJWSzt5IkRC5JrAMO8YLmgDBCibBsYOSt/bl3mBMfMLDs8YJnXRX15jVgjjZtseRqsjAS4cAJcYECSST0HVWYJETP1XsHs93LFBrbiuJruALGn/ACQR0P4856adV2ml2S+ijk8hUx+zY9n+5/8ACt99WA/iHjz900/hB04iIk+nn2oCAKq2IxUVhGDObm8sIiKREIiIDiN+9w2Xo99SIpXTRDX/AIXgaNqAfDi1HdeSVC+lWNC6YadVmMjDtRIOhaYOV9IkKA3u3ToX9LgqiHtn3dQfepk8x1HYrzX8aNq+z1cflSq18HjBoEg4I+BUbXtg0zme6k9q2dzs2qaNyCabjFOsB4H+R5OzkHp6rZbS4mTHG13PGP2WLZCdMsSNmu6M1lEEyBrlXU6TOLmt64ti09j2WF9NocHDlyUe2S3JM3LQaUxGI1XB1mRU9fiu4pgvpSSAIgTz9FxN9TIqKfF9aIG9QgCQMrdtrwyM5UWyTotuzpkkN/EcDEmSpzivkmdRdUff0gC4SuHv6BpPIyu2u91LqmxpFSnJAxxEEdjiFBWGzzUqRcNIaD4sjPlChS+md6K01jRC2tYEZK2G4hbu2t3Ggl9r4m/lLvF6dVH/APSLxrQ429bhyZDC4Y1nhBj1XpXWazFhTx6bbHHl9VR9UA9Sott1ByD5aQVlO0BCj+k8k+yJa3eRmBlX8YMgEDsoqg6q8eCm93k1xnygLYGybtw8NB4HVw4frGFF072w5ozPfAwZ7LJbNDscysthsDgzcP8AFqWtgwO5/ZX1qzWnwAcPIc1VNryOwnk2XbLDNSCTy6LXrUjTYTxArX/iS50gny1VL6YzmVBRedndkBc1C9+NVK07YsaARynKtsrePEY7L1b2e7kk8NzdN6GlScNOYe8H5N9V74wdrUY+I891ypjl+mz7O9yBTDbm4aC8gGmw/wCWOTnfzaEDl56eigKoCqtOEFBYRhWWSsl2kERFMgEREAREQBUVUQGhtjZVK5pOpVqYqU3CCD9QeR7heL70brXGyiX0ya9mTAJy+lOgqdRr4h/z7usdWmCCCJBwQdCDyKrsqjYsSLKrHXLKPA7d7K4Dg7HTusT7c5E45wNV1W+Ps7fRc652cPCPE+3HKAZNLr/p+HRcpYbTbVbH3XcxpnmsLkcWdLyvDaovjYtEjsiWunmRAnl+y0N69mPH2hZwg9Mj5aFbdGo1rhJU7Ru2VGlsBwdqCvIpuMslrbTyeUtqwYCmdnXoYQdSM+qkd4d1+Al9Iggat5jy6rlqtThPMdV7/wAbVosUk0dfcbaqvbg9oVn/AEmoKJqPqhrjOBmOkn9lzttXBUtcXDjTjiAwqHBxeEOv9EfTuHtqAO06jRdnZ7wQA3WBmdFx1JgnJ5KtarByuzgpvQcU/TtW7ytaThmRnwjIUTT2nRa48DGtno0fDRc3/GclcwDM/Fc/SaW2ziridRW3jdoNAo+vtuo+QHKHFXBHLlKt4HcMNy7l3RUr5OqKRlfdmTJWs+qTopGx2I9w4qp4B8SfRdBSfRFKGtbAEERl3mVKU4Q82OxC7LFOmMs4idXc2jsrL0s4vDJ81jq1OLiDfCF2Xs+3JNwW164IoNILWnBrEf8Ap9dNFZVTK2RVdbGqPZm37PtyTVLbm4bFMQaVPTjIyHOH5eg5+WvrACNCuW1XWoR6owbbZWS7SCIisKwiIgCIiAIiIAiIgCIiAoQvPt+vZ0y5Jr2sUbnWBDadYzJL4GHn83xXoSoQuOKksMlCbg8o+dLS5LHuoXLPd1WmHcQjtOfLUYUpQPBlpnuvUd89zaG0KcVPBVaPs6zfvMzMESOJp6H5LyKo242bVNC6bgnwVPw1GjEtPrkahY3L4Lj+UPDXo5as0/TrrDaNMsaH02knm7X4rNd7DtLon31MMEYdT8Dv6+q5OtdBwDvoqUNuOABPVZ0HOLyi+VWfDBeezmsCf4WsysMw13geBy6gn4KD2nu7fW/+Nb1APzDxt0nVpK7ihtYmHA8PlzW9fb3w0BwnGq9MeW/5RyyP+RPCPL6Ta2Psqv8Asd+y3K+zawHjo1QT/I79l6FS3qhsT5rXfvUW+Jq4+Qs6iWdrP6PNDs+qDim8/wDacfJTFrsK5e3iLOEfzGD8NV1VXeJ7xLcT0WpVv3xJ15rkuTJ/BJORHUN1sj3lWOob/VS9OjRpDhY0f6jkqFq3JwS6P1W02S0cJmdVVOUpesk0/kx31wWkw4EdlCm5JdzhSBpQDJU7uPus69qBzwRbMPjMxxmMMYesxJ5DuvRx6u76pEbLI1R7Mz+z/c83TxWqti3aZz/nOH4R/L1PaPL2mkwNAAAAAAAGAANAB0VtvQaxoawBrWgBoGAANAFlW5VUq44Rg3XStllhERWlIREQBERAEREAREQBERAEREAREQFCo/bmxqV1SdRrMDmO+LT+Zp5EdVIogWtnz/vRurX2Y+c17MnD48VPOG1YEDz0KUOCs0+6iIXvVxQa9pa9oc1whzSJBB1BC8e3v9n1WzLriwDnUdX0RJdTAElzSTLm401HflncrhKX5Q9NLjcvH4zZzlNlUGIiFtVKLiIMFW7O2q2u0QYPNbla1klwdCxp5Tw1hmn2yRLaEnOIVxayOc+a2K9VzWyWzJhYAAcEAdUyS9FtXM8OgWQDDuLPSDlYhSa0kzPQLHRfLpHLK7jO0DFWAGFko1wCHHlyVb4hzZ0zy+akd1N3n31X3bTwU2Qaj+gOgHVx5eRV1dbswkRssjCPaRtbrbAdtCvEFluzL3D/AMAfzH5Be1WFmykxtOm0NY0Q1o0AWLZezqdvTbSpNDWNwB9STzJ6rdC3KKI1RwjBvvdssvwqiIrygIiIAiIgCIiAIiIAiIgCIiAIiIAiIgCIiAKhCqiA82389nIrONxZRTuMFzJ4WVf/AJd8j81wezNrnjNG4aadQYIeCC09wV9CELlN9dyKF+3iP2dcCGVWjOJhrx+JufPoV5eTxY3L7PXx+U69S8POqNGWxxAzoVF3Gz3NJ8QPnha9Y3FjV/h7pvCfwu1a9ugc08xj94Uo9wcA4uELBsqnVLDNiE1JZXhGe7Id3A5c0vLzSfULdviweJusLW2Lsire1vd025Jlzj91jfzOP6c1KqDseESlNRXaRsbvbDqX1X3dLDBl7zkMb+pPIL2/YmyKdrSbSpNho1PNx5uceZKw7t7CpWlIU6Q7ucfvPdpLj+nJS63uPQqo/ZhcjkO2X0UhVRF6DzhERAEREAREQBERAEREAREQBERAEREAREQBERAEREAREQERvJu9QvaRpV2yPwuGHMPVjuRwF4nt/YNxsypFT7W2cfBUA5dHj8Ls6c+S+gite+s2VabqdRoexwIc1wkOB5FVW0xtWJF9N8qnrw8Ho0HXlZtK1ZqBmcAc3OPJoXsu6m71Ozo+7Zlx8VR51e6InsAMAK/d7dyhZtc2gzhDiSSTJ7Nn8omAFMAKvj8aNK16Sv5Lt18ABVRF6TzBERAEREAREQBERAEREAREQBERAf/Z"/>
          <p:cNvSpPr>
            <a:spLocks noChangeAspect="1" noChangeArrowheads="1"/>
          </p:cNvSpPr>
          <p:nvPr/>
        </p:nvSpPr>
        <p:spPr bwMode="auto">
          <a:xfrm>
            <a:off x="155575" y="-1447800"/>
            <a:ext cx="36480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2" name="Picture 8" descr="http://ersanozsurucu.files.wordpress.com/2009/06/byrk.gif?w=383&amp;h=2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85" y="4880876"/>
            <a:ext cx="1685332" cy="139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9203" y="5165032"/>
            <a:ext cx="1851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World’s Smallest </a:t>
            </a:r>
          </a:p>
          <a:p>
            <a:pPr algn="ctr"/>
            <a:r>
              <a:rPr lang="tr-T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Turkish Flag!</a:t>
            </a:r>
            <a:endParaRPr lang="tr-TR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1849" y="1476229"/>
            <a:ext cx="2548226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3181B2"/>
              </a:buClr>
            </a:pPr>
            <a:r>
              <a:rPr lang="en-US" sz="2400" dirty="0" smtClean="0"/>
              <a:t>Often times, research infrastructure investments are carried out </a:t>
            </a:r>
            <a:r>
              <a:rPr lang="en-US" sz="2400" dirty="0" err="1" smtClean="0"/>
              <a:t>indepent</a:t>
            </a:r>
            <a:r>
              <a:rPr lang="en-US" sz="2400" dirty="0" smtClean="0"/>
              <a:t> of regional or </a:t>
            </a:r>
            <a:r>
              <a:rPr lang="en-US" sz="2400" dirty="0" err="1" smtClean="0"/>
              <a:t>sectoral</a:t>
            </a:r>
            <a:r>
              <a:rPr lang="en-US" sz="2400" dirty="0" smtClean="0"/>
              <a:t> priorities.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005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tr-TR" dirty="0" smtClean="0"/>
              <a:t>A TALE OF TWO CENTERS</a:t>
            </a:r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October</a:t>
            </a:r>
            <a:r>
              <a:rPr lang="en-US" dirty="0" smtClean="0"/>
              <a:t> 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TTGV 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E0F4-6783-428F-8E32-78BFB702BEB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AutoShape 2" descr="data:image/jpeg;base64,/9j/4AAQSkZJRgABAQAAAQABAAD/2wCEAAkGBxMTEhQTExQWFRUUFBgVFRgXFRQUFBQVFBUXFhQUFBQYHCggGBolHBQVITEhJSkrLi4uFx8zODM4NygtLisBCgoKDg0OGxAQGiwkHyQtLCwsLCwsLCwsNCwsLCwsLCwsLCwsLCwsLCwsLCwsLCwsLCwsLCwsLCwsLCwsLCwsLP/AABEIAKgAyAMBIgACEQEDEQH/xAAbAAACAwEBAQAAAAAAAAAAAAADBAACBQYBB//EADgQAAEDAwIDBwIFAwQDAQAAAAEAAhEDBCESMQVBUQYTImFxgZGhsRQywdHwQlLxI0Ry4TNidBb/xAAaAQADAQEBAQAAAAAAAAAAAAABAgMEAAUG/8QALBEAAgICAgEEAgAFBQAAAAAAAAECEQMhEjFBBCIyURNxFCNh0fAzUoGRof/aAAwDAQACEQMRAD8A+cW7ZY0kD8o5eSapsbpyB8BK25Ghv/EfZFc/SMryZ3bPpYP2r9HjqbTuPsvH08TGPRXL/D4crzvcQUNhs9pAbwPhUFGTOB7IjxsvLmq1gknPRBN3o5ulss6gNzC9pUWE7BK0b3VsrU3lxJARcZLsCmn0MOLdg0fAQ6lMYwPhEIO6KKgIS3Q9izqY3A+is1rcCBPsjUqrSYXotQJ5yu5/Z36PO7aRy+N1XS3OB8BFbZO5kwvXU4EAZ5lJyXhhtirQ08gPhVbSGoTEeiu94BV3UQRjCflQoNtLUcRv0COxjQYIHwEOnOwxCI5s5QbGQF7R0Eeiq+nnABB8kZ20dV42doXJgJ3YgCB8KjKQnkfZM02xlCpvAdhBSewjFNrRnSPhN06gj8olKscTtuExQadycqE/6htnRcDdDmnzGFF7wdoLhHIg+q9WF9kZvZwPD40t/wCI+yuTJyJVbNw0NEf0g/RXuKvLbp5r2ZfNnQ+C/RKBgk4yhVqwJJCjiI6SlWkO8LU0Y3s6Uq0eVrnIAVjw9z4nZO2nC+vyn6kNAE7ISzKLqAFj5fMWs7RtMQUYOAiEvVrYxlR1xAEjEKTUm7ZVUtB6rglXsHVAr3ojCDTcd4JlUjjaQjmm6JUpFvPKvSuXDPRNUaWp2fZWp0RPUSi5qqYFB3oesuN6maXbT5boz6AcJCyb21Bww/G6vYXjqZ0ukjzUJYlXKH/Q6k06ZeowTEei8quIwMrWcxtXIGQs80tJMjJ/RLCafY1AW1BEqvfK9Zs7BBdtlpEKqSYocuAVHVcwPeVTV1TFRoMCEOuwle85FDZS5zlHAGQhUsShf0EOx6ft3ZHNZ1NpK0Lcc+ijkCdFwKp/qNxOcj3UVezLSazIHOPZRYmtmbL2cDTeG02EDOkfYckP8bqdlsAe6DRbpDCZjSPsr1iImcH5XucVYE3wQrcXeoxtlbfB7ARkQsvhPDtb5OM4W/xJzacAT58lPPNf6cA4U37pA7isB7SkH1JbJPLCqTq3/wC0O5djGyEIVoo5AXXRawY9f3QhTdVjJARaVoXwf0lagtNDZ88YVZZIw67JKEp99AbWwbGfqj6mN8wr1awIxiOSA2nvOxWe3Lci6SXRYVxv1Qa88sKj6Q1NIOByRgJwcdE1JbQNsQaXDM/wItG+JA1t9+au63OqQvalI9FVyixEpWaPCboF2E9d0+8Et3C4zvHMfOQPJdbwDioILSN1m9RhcPfEOPLy0+wB8JgjIS9Z5dgBal/aTkCCsulReCS7byS45JqyjsW1OGHQiasmCjvEeqG6mMqvJMFUSuQACDurh4I3z/N0F7QYBEwp3R1SDA6QupUdseZUAwTCZ4fWDnRuFnhhLvFsmrejBEGOihOKoY6/s/dkVBpGxwor9mSA8DE7/wDaiw78GXLXLo+aUT4G84aPbCRaA98TgInfxTHoPsveDUS986cSvfripSE5J8YnQ29IUmB0QTskLisXOk5T/E6vhAG7RCxnSDKx4lfufZrloJcjBzukgxxIB2Xl/cbR8p7glsXZIkLT8IcmQbUp8UaltQDGA80pcV3O8x9kW9fLoBiPqk3gxlZoK9s0N+EXAnkvZAJG6tSM88KmqJESnAUcZ5QVak0q9OF6166zqCMfA9VSrTwZ2VHvkwiB2IclqthAVqIcN/JeWtLQ4QiF4GBlWptwScJm3VA4qzTdfkMg8/ypJpJBMobnSEqXO5clOGNeAthDc6TlOEamyBhYN9WkhdZwVo7oat+SbOuEVISE7bRnMpyMfVevMECcInEmEEkfCWpPxlKtqygUPMmFqWkGMTCzwRHqm7YRsVLJ0E6fgJa2oMb/ALzCiL2ep5b6heLDszZKs+TPgsbG5b+i2uz9uWt1k5CwqjnAMHkF09kJpcmxz817nqW1CvsXAk3f9BW6ruknqcpC5q48kzdGMTJKSdk6COWClxxRWb8CenW4BdXYNFOmQOa52xEPAPVdVcUwG4x5JfVS6j4FwR02YtRmceqK/wDLurOcDPLkqBzRiEtlqKU6cjOEQMAHNeOnVjZXqVIjkFzbZwGQBhBAM6vlGc+OUzsrAmMYTJ0LRfQDkbqVATsELO8olKtOPqlaY2ijaZ57q1UQIRNJnKrTOcoWdRS1PVeVKekzyOyvcUzyMD7oLxLDlMt7FZl1SNe3Nb7r3Rpj6rnH0vG3nkLcrcIGKhc6eQhVzKGuTI4nLdI2bilrphxHLCxaj4KeHF3aW0y1ulvMDxH1XoawiVjgnDTNHYGzmQT8LVsmguhu5KzRctk4W1wV4kEtEfzKTNdWHwdHwi2NOo2dlEMUe/hofpM9DzUWJGd03tnyGq/wtjfSPsun4XJoyfJcocgegXX8HoHuPOML2vWUoL9iemdv/gyqx8e3ulbggJm5bDoKpcuAXQ8FpeRPhzZqg8l095OAOi5jhDZqz5wF1/E6LhEERHup+qf8xIX0/wATDum7BDGZ+iZuaR6oVFkmEU9FWtnrnxylenxQIQzQ3XvLlldrwcXYII6IV6I2mSfheua4x91KwjO6K7A+ipqEeEj/AAjUnSUMjUZB5IL62jco1el2ddDtSqAIG5QS8tb4kPh1ZtQkJviFr/ROfLKXUZcWdfJXEzKVdz3QMhbFOyOnIWKbfuiNOFsWvExsSEc11cOhMb/3dgPwbWkEzviFp3F1qbgbFVMPEDrhCuqJYIH1Wdy5NX2VqgFVsEHqlzWJPQdExIAMnKz7lvMc1eCvsEnrRocOtXPdJGPLmFvaw0QEr2ce0t0GZ5FOVKRD/IlYs87m0/A0TV4JXcHBwGJ9V4nuzjwHtbpwTlRZf0Zsk6fR8WrjwtPp+i6/s9Vmi9vQeH4XMXdI6BG+kfELa7F3O7Dzyvd9WuWFv6ZL074zr7RWvk7ZVa1EFp5FP8WsCHGUl3OOqhCSaTTNjRm2bgyoPHtyhdfesD2NeDyXD3ls8O1bdV2/CKmq30/mjK71irjNMjgk7ca6Mh7sTOFSlUETMQi1GbgwlHtggDZdFJoswtWvAJC9LfCDG6E8eExursJwEa1o7yXaUtXpOc0gJwAfzmqvzzQjKmc1aEuE0nip/qHw9Fp3tsxzsNBHmlBExyRA+MCSjNuUuSBCCSoD3LWuGkAHyRqzcjMFGDZgxnml7l8IKTbDSSL1aQ90lWtB7pv1KXrHpumg2gSSZS0uix8fC6Pi9c6ASYXFWziaoB6/qus4oO8hsZG/ol9RjSyRYmGfJOjG74F383T1S3Bbvsi0+F6WyfZJVKrp09F3JSft8FFrsZ4ZTNJ2rVOZXWsc2pTDh+Ybj9VxVOu6YIwu27I3TQDqjIACy+qi/kwXrRs9lRFUAzKi0bWi01BHUfWFFlXRknUnZ8PefC089I+yrwfiGioJxJRKb/A3E+ELKvN5GIX0MYqdxYuSTgoyR9D42/vQHjy2WE9p+FXs3xBzmaT1WmaIBdOOi82nhbg/BthJTimjAvqRPomezXEzSqaSZa4QiVGScHCx75umCOq1xSyR4MjkuD5HWcUtgHS04IWXsmeC3veNDXHxBVvrTSQVljcHwkXTTVoWovncbI0hvQpdm++6MxvU7qskcgrqwIkjKFOJjZBrkbBHpiBkyhSSOTPKTRkwhipmNpQ2HoUEkhsk55J1EDkPU3kSNkOpkJSjdEu6wuh/CjROx3SZP5bVhT5GOEFzPETMp+4b/TOQlKdExBEdU8ZeQSRjW9YGsDHMLvhZwdRz+y5MWQ16hsF0NTistAieXsk9W3Nx4E8EHBO/sJf3c+FoWYx41TzUc8gk8ihsbzU4QUVRcLUpyfUrUtaxpmBskbepthOMcZ2U8m9MJ3XZU6y2XZLv2UQOx2HDEmfovFlhR5+a+Wj5VRLdLI30j7I1Wi0tM/4UtnNDGmP6R9lNMzHNevJ+40wXsX6Me2uBTdLfqutt78VmbAGFzr7MKtpWNJNmhHKrXaJY28bp9G1XYQClKtIPgQn7XiLHtyFZ9sQDG3ULMpOLp6ZppSOceHU3eArctOLtcAH7x7IVzbYEHdZT7Q6h+y0PhlXuIVLG/b0a77ZpMgqVWjElZzHObhGknKTg15Kqa+gxVqRweqrTZzUe/wDt2QCLPEgwgNtHO22Wjb05wVrNa1jQulm4aQv41LsW4Rw9rAC7JG/85o19fAzHolqtcjA5oLDIPVR4uUuUiipaRZsOMqSJhSkwAHOVG0Mzum0ceDeIUYY9AvQCR0Q9JHpzROCCCDC8Y4heMn5RWAjG65hDMcRMAJik86x5pMPHqtK0bz5hQyaQTseyVzpe2cqKdmP/ACNxndRZIXRgzVyPlVv+Rv8AxH2R6JgSUtb5a2OTR9kc/wCV681tmjH8V+ixoSUOrbgg/CYaY5qhZJwUikx2kzLdalskHCPT4o5oETHMStEUpxGAl38PBO3wqfkjL5k3jkviWtuKtfghMF4BOFli20uMDmmxOkzv+iWcI37RoSlXuPKoLthBUp0jEEKtBxWn3kjollJx0OkmKNtjBbCYtrCGyeSKKkDJhBrVY54U+UpaGpB21AARCVqVycHmgOqHBlEtyJJIlFQrYLCaDEDog6NO+5W/w/s8bmnrFxbUhJGmrWFN+OZbGybHYpx/3liR/wDQP2VY4ptWTlmxp02ctbjO+EyA8ghrXEx/S0uMdYAW/wD/AIsj/eWPWPxAn7K/YLjJtK1St3NasG0i1wojU5upwhxnl4TlH8T5pSA8q4tw3RzIY4ABzHhxOAWOBd10giT7Lw0zOlwLXf2lpDs7eEiV90pWzw43DX1atU2NR9vTrhve0ny3VEAHxeAEf+vmq9nmvq07CvcsDrv8PWLS9oa92GQSOROPSVf+FXhmX+Opdf8Ap8OLSw6SCHHk5paY9CrtpkAkei77tXcVqvCLateNi4FyWglul+kl0iOmPol+ynC7U2Tri4omqfxlOgIeWeGq6mwTHIF8woywPnxT8WXXqFw5Nea0cNatgkHmtK0aNRyu84l2csLWnd1X27qoo3TKbWio5h0vZSOnV0BeSmq/ZiwbcXVq2g8Op234htTvSQ3caGt5RAOZ3Qn6ST8ir1kPp/5X9xPsaSagjbZRK9g3lxnpBke2F6vLh7dEvUJ8z5fTgMZkZaOY6KzHNbMEZ8wvFF7HCzTGXtRakWmRI+QrCq0CJHrIUUQ/GrG5aPW3IH9Q+Qr064O7h8hRRB4VRymy4qMzkZ8wo+oyMEfIUUS/iX2NyAsqM8vkL2pUnmI9QoomeJAUilzWBAEj5C9DmxEifUKKI/jVA5FnlobuPkKzKjQJkH3CiiH4k0HkCfUG4IPuESnWA5gn1Cii54lQORO9buIn1Cd4VxytbvLqFbu3OGlxaW5AyAZnmT8qKLljraZzd6aGj2iue9783DjVAgP1iQ3+2No8kG47TXD6rK77h5qMEMfqALQdwAMCefVRRdGLflgaj9IrxLjle4LXXFd1QNnTqc2Gz0AwpS449lPuW1SKZeKukFsd4wgteecgtb8KKLuFu7O0lVDT+0Veq17atYvbUcHuBLfE9oADjA3Glu3RPt7QVy91U1z3j2d290sl1P8AtPkooo5Iu+2Go/SOh7IVmMc3xNaARHibH3UUUWCqMmXcj//Z"/>
          <p:cNvSpPr>
            <a:spLocks noChangeAspect="1" noChangeArrowheads="1"/>
          </p:cNvSpPr>
          <p:nvPr/>
        </p:nvSpPr>
        <p:spPr bwMode="auto">
          <a:xfrm>
            <a:off x="155575" y="-960438"/>
            <a:ext cx="2381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AutoShape 4" descr="data:image/jpeg;base64,/9j/4AAQSkZJRgABAQAAAQABAAD/2wCEAAkGBxMTEhQTExQWFRUUFBgVFRgXFRQUFBQVFBUXFhQUFBQYHCggGBolHBQVITEhJSkrLi4uFx8zODM4NygtLisBCgoKDg0OGxAQGiwkHyQtLCwsLCwsLCwsNCwsLCwsLCwsLCwsLCwsLCwsLCwsLCwsLCwsLCwsLCwsLCwsLCwsLP/AABEIAKgAyAMBIgACEQEDEQH/xAAbAAACAwEBAQAAAAAAAAAAAAADBAACBQYBB//EADgQAAEDAwIDBwIFAwQDAQAAAAEAAhEDBCESMQVBUQYTImFxgZGhsRQywdHwQlLxI0Ry4TNidBb/xAAaAQADAQEBAQAAAAAAAAAAAAABAgMEAAUG/8QALBEAAgICAgEEAgAFBQAAAAAAAAECEQMhEjFBBCIyURNxFCNh0fAzUoGRof/aAAwDAQACEQMRAD8A+cW7ZY0kD8o5eSapsbpyB8BK25Ghv/EfZFc/SMryZ3bPpYP2r9HjqbTuPsvH08TGPRXL/D4crzvcQUNhs9pAbwPhUFGTOB7IjxsvLmq1gknPRBN3o5ulss6gNzC9pUWE7BK0b3VsrU3lxJARcZLsCmn0MOLdg0fAQ6lMYwPhEIO6KKgIS3Q9izqY3A+is1rcCBPsjUqrSYXotQJ5yu5/Z36PO7aRy+N1XS3OB8BFbZO5kwvXU4EAZ5lJyXhhtirQ08gPhVbSGoTEeiu94BV3UQRjCflQoNtLUcRv0COxjQYIHwEOnOwxCI5s5QbGQF7R0Eeiq+nnABB8kZ20dV42doXJgJ3YgCB8KjKQnkfZM02xlCpvAdhBSewjFNrRnSPhN06gj8olKscTtuExQadycqE/6htnRcDdDmnzGFF7wdoLhHIg+q9WF9kZvZwPD40t/wCI+yuTJyJVbNw0NEf0g/RXuKvLbp5r2ZfNnQ+C/RKBgk4yhVqwJJCjiI6SlWkO8LU0Y3s6Uq0eVrnIAVjw9z4nZO2nC+vyn6kNAE7ISzKLqAFj5fMWs7RtMQUYOAiEvVrYxlR1xAEjEKTUm7ZVUtB6rglXsHVAr3ojCDTcd4JlUjjaQjmm6JUpFvPKvSuXDPRNUaWp2fZWp0RPUSi5qqYFB3oesuN6maXbT5boz6AcJCyb21Bww/G6vYXjqZ0ukjzUJYlXKH/Q6k06ZeowTEei8quIwMrWcxtXIGQs80tJMjJ/RLCafY1AW1BEqvfK9Zs7BBdtlpEKqSYocuAVHVcwPeVTV1TFRoMCEOuwle85FDZS5zlHAGQhUsShf0EOx6ft3ZHNZ1NpK0Lcc+ijkCdFwKp/qNxOcj3UVezLSazIHOPZRYmtmbL2cDTeG02EDOkfYckP8bqdlsAe6DRbpDCZjSPsr1iImcH5XucVYE3wQrcXeoxtlbfB7ARkQsvhPDtb5OM4W/xJzacAT58lPPNf6cA4U37pA7isB7SkH1JbJPLCqTq3/wC0O5djGyEIVoo5AXXRawY9f3QhTdVjJARaVoXwf0lagtNDZ88YVZZIw67JKEp99AbWwbGfqj6mN8wr1awIxiOSA2nvOxWe3Lci6SXRYVxv1Qa88sKj6Q1NIOByRgJwcdE1JbQNsQaXDM/wItG+JA1t9+au63OqQvalI9FVyixEpWaPCboF2E9d0+8Et3C4zvHMfOQPJdbwDioILSN1m9RhcPfEOPLy0+wB8JgjIS9Z5dgBal/aTkCCsulReCS7byS45JqyjsW1OGHQiasmCjvEeqG6mMqvJMFUSuQACDurh4I3z/N0F7QYBEwp3R1SDA6QupUdseZUAwTCZ4fWDnRuFnhhLvFsmrejBEGOihOKoY6/s/dkVBpGxwor9mSA8DE7/wDaiw78GXLXLo+aUT4G84aPbCRaA98TgInfxTHoPsveDUS986cSvfripSE5J8YnQ29IUmB0QTskLisXOk5T/E6vhAG7RCxnSDKx4lfufZrloJcjBzukgxxIB2Xl/cbR8p7glsXZIkLT8IcmQbUp8UaltQDGA80pcV3O8x9kW9fLoBiPqk3gxlZoK9s0N+EXAnkvZAJG6tSM88KmqJESnAUcZ5QVak0q9OF6166zqCMfA9VSrTwZ2VHvkwiB2IclqthAVqIcN/JeWtLQ4QiF4GBlWptwScJm3VA4qzTdfkMg8/ypJpJBMobnSEqXO5clOGNeAthDc6TlOEamyBhYN9WkhdZwVo7oat+SbOuEVISE7bRnMpyMfVevMECcInEmEEkfCWpPxlKtqygUPMmFqWkGMTCzwRHqm7YRsVLJ0E6fgJa2oMb/ALzCiL2ep5b6heLDszZKs+TPgsbG5b+i2uz9uWt1k5CwqjnAMHkF09kJpcmxz817nqW1CvsXAk3f9BW6ruknqcpC5q48kzdGMTJKSdk6COWClxxRWb8CenW4BdXYNFOmQOa52xEPAPVdVcUwG4x5JfVS6j4FwR02YtRmceqK/wDLurOcDPLkqBzRiEtlqKU6cjOEQMAHNeOnVjZXqVIjkFzbZwGQBhBAM6vlGc+OUzsrAmMYTJ0LRfQDkbqVATsELO8olKtOPqlaY2ijaZ57q1UQIRNJnKrTOcoWdRS1PVeVKekzyOyvcUzyMD7oLxLDlMt7FZl1SNe3Nb7r3Rpj6rnH0vG3nkLcrcIGKhc6eQhVzKGuTI4nLdI2bilrphxHLCxaj4KeHF3aW0y1ulvMDxH1XoawiVjgnDTNHYGzmQT8LVsmguhu5KzRctk4W1wV4kEtEfzKTNdWHwdHwi2NOo2dlEMUe/hofpM9DzUWJGd03tnyGq/wtjfSPsun4XJoyfJcocgegXX8HoHuPOML2vWUoL9iemdv/gyqx8e3ulbggJm5bDoKpcuAXQ8FpeRPhzZqg8l095OAOi5jhDZqz5wF1/E6LhEERHup+qf8xIX0/wATDum7BDGZ+iZuaR6oVFkmEU9FWtnrnxylenxQIQzQ3XvLlldrwcXYII6IV6I2mSfheua4x91KwjO6K7A+ipqEeEj/AAjUnSUMjUZB5IL62jco1el2ddDtSqAIG5QS8tb4kPh1ZtQkJviFr/ROfLKXUZcWdfJXEzKVdz3QMhbFOyOnIWKbfuiNOFsWvExsSEc11cOhMb/3dgPwbWkEzviFp3F1qbgbFVMPEDrhCuqJYIH1Wdy5NX2VqgFVsEHqlzWJPQdExIAMnKz7lvMc1eCvsEnrRocOtXPdJGPLmFvaw0QEr2ce0t0GZ5FOVKRD/IlYs87m0/A0TV4JXcHBwGJ9V4nuzjwHtbpwTlRZf0Zsk6fR8WrjwtPp+i6/s9Vmi9vQeH4XMXdI6BG+kfELa7F3O7Dzyvd9WuWFv6ZL074zr7RWvk7ZVa1EFp5FP8WsCHGUl3OOqhCSaTTNjRm2bgyoPHtyhdfesD2NeDyXD3ls8O1bdV2/CKmq30/mjK71irjNMjgk7ca6Mh7sTOFSlUETMQi1GbgwlHtggDZdFJoswtWvAJC9LfCDG6E8eExursJwEa1o7yXaUtXpOc0gJwAfzmqvzzQjKmc1aEuE0nip/qHw9Fp3tsxzsNBHmlBExyRA+MCSjNuUuSBCCSoD3LWuGkAHyRqzcjMFGDZgxnml7l8IKTbDSSL1aQ90lWtB7pv1KXrHpumg2gSSZS0uix8fC6Pi9c6ASYXFWziaoB6/qus4oO8hsZG/ol9RjSyRYmGfJOjG74F383T1S3Bbvsi0+F6WyfZJVKrp09F3JSft8FFrsZ4ZTNJ2rVOZXWsc2pTDh+Ybj9VxVOu6YIwu27I3TQDqjIACy+qi/kwXrRs9lRFUAzKi0bWi01BHUfWFFlXRknUnZ8PefC089I+yrwfiGioJxJRKb/A3E+ELKvN5GIX0MYqdxYuSTgoyR9D42/vQHjy2WE9p+FXs3xBzmaT1WmaIBdOOi82nhbg/BthJTimjAvqRPomezXEzSqaSZa4QiVGScHCx75umCOq1xSyR4MjkuD5HWcUtgHS04IWXsmeC3veNDXHxBVvrTSQVljcHwkXTTVoWovncbI0hvQpdm++6MxvU7qskcgrqwIkjKFOJjZBrkbBHpiBkyhSSOTPKTRkwhipmNpQ2HoUEkhsk55J1EDkPU3kSNkOpkJSjdEu6wuh/CjROx3SZP5bVhT5GOEFzPETMp+4b/TOQlKdExBEdU8ZeQSRjW9YGsDHMLvhZwdRz+y5MWQ16hsF0NTistAieXsk9W3Nx4E8EHBO/sJf3c+FoWYx41TzUc8gk8ihsbzU4QUVRcLUpyfUrUtaxpmBskbepthOMcZ2U8m9MJ3XZU6y2XZLv2UQOx2HDEmfovFlhR5+a+Wj5VRLdLI30j7I1Wi0tM/4UtnNDGmP6R9lNMzHNevJ+40wXsX6Me2uBTdLfqutt78VmbAGFzr7MKtpWNJNmhHKrXaJY28bp9G1XYQClKtIPgQn7XiLHtyFZ9sQDG3ULMpOLp6ZppSOceHU3eArctOLtcAH7x7IVzbYEHdZT7Q6h+y0PhlXuIVLG/b0a77ZpMgqVWjElZzHObhGknKTg15Kqa+gxVqRweqrTZzUe/wDt2QCLPEgwgNtHO22Wjb05wVrNa1jQulm4aQv41LsW4Rw9rAC7JG/85o19fAzHolqtcjA5oLDIPVR4uUuUiipaRZsOMqSJhSkwAHOVG0Mzum0ceDeIUYY9AvQCR0Q9JHpzROCCCDC8Y4heMn5RWAjG65hDMcRMAJik86x5pMPHqtK0bz5hQyaQTseyVzpe2cqKdmP/ACNxndRZIXRgzVyPlVv+Rv8AxH2R6JgSUtb5a2OTR9kc/wCV681tmjH8V+ixoSUOrbgg/CYaY5qhZJwUikx2kzLdalskHCPT4o5oETHMStEUpxGAl38PBO3wqfkjL5k3jkviWtuKtfghMF4BOFli20uMDmmxOkzv+iWcI37RoSlXuPKoLthBUp0jEEKtBxWn3kjollJx0OkmKNtjBbCYtrCGyeSKKkDJhBrVY54U+UpaGpB21AARCVqVycHmgOqHBlEtyJJIlFQrYLCaDEDog6NO+5W/w/s8bmnrFxbUhJGmrWFN+OZbGybHYpx/3liR/wDQP2VY4ptWTlmxp02ctbjO+EyA8ghrXEx/S0uMdYAW/wD/AIsj/eWPWPxAn7K/YLjJtK1St3NasG0i1wojU5upwhxnl4TlH8T5pSA8q4tw3RzIY4ABzHhxOAWOBd10giT7Lw0zOlwLXf2lpDs7eEiV90pWzw43DX1atU2NR9vTrhve0ny3VEAHxeAEf+vmq9nmvq07CvcsDrv8PWLS9oa92GQSOROPSVf+FXhmX+Opdf8Ap8OLSw6SCHHk5paY9CrtpkAkei77tXcVqvCLateNi4FyWglul+kl0iOmPol+ynC7U2Tri4omqfxlOgIeWeGq6mwTHIF8woywPnxT8WXXqFw5Nea0cNatgkHmtK0aNRyu84l2csLWnd1X27qoo3TKbWio5h0vZSOnV0BeSmq/ZiwbcXVq2g8Op234htTvSQ3caGt5RAOZ3Qn6ST8ir1kPp/5X9xPsaSagjbZRK9g3lxnpBke2F6vLh7dEvUJ8z5fTgMZkZaOY6KzHNbMEZ8wvFF7HCzTGXtRakWmRI+QrCq0CJHrIUUQ/GrG5aPW3IH9Q+Qr064O7h8hRRB4VRymy4qMzkZ8wo+oyMEfIUUS/iX2NyAsqM8vkL2pUnmI9QoomeJAUilzWBAEj5C9DmxEifUKKI/jVA5FnlobuPkKzKjQJkH3CiiH4k0HkCfUG4IPuESnWA5gn1Cii54lQORO9buIn1Cd4VxytbvLqFbu3OGlxaW5AyAZnmT8qKLljraZzd6aGj2iue9783DjVAgP1iQ3+2No8kG47TXD6rK77h5qMEMfqALQdwAMCefVRRdGLflgaj9IrxLjle4LXXFd1QNnTqc2Gz0AwpS449lPuW1SKZeKukFsd4wgteecgtb8KKLuFu7O0lVDT+0Veq17atYvbUcHuBLfE9oADjA3Glu3RPt7QVy91U1z3j2d290sl1P8AtPkooo5Iu+2Go/SOh7IVmMc3xNaARHibH3UUUWCqMmXcj//Z"/>
          <p:cNvSpPr>
            <a:spLocks noChangeAspect="1" noChangeArrowheads="1"/>
          </p:cNvSpPr>
          <p:nvPr/>
        </p:nvSpPr>
        <p:spPr bwMode="auto">
          <a:xfrm>
            <a:off x="307975" y="-808038"/>
            <a:ext cx="2381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AutoShape 6" descr="data:image/jpeg;base64,/9j/4AAQSkZJRgABAQAAAQABAAD/2wCEAAkGBxQTEhUUExQWFBQXGBgXFhcYGBwYGBQWFxcXFxcYFRccHCggGholHBQUITEhJSkrLi4uGB8zODMsNygtLiwBCgoKDg0OGxAQGiwkICQsLCwsLywsLCwsLCwsLCwsLCwsLCwsLCwsLCwsLCwsLCwsLCwsLCwsLCwsLCwsLCwsLP/AABEIAM0A9gMBIgACEQEDEQH/xAAcAAEAAQUBAQAAAAAAAAAAAAAABQECAwQGBwj/xAA9EAABAwMBBgMFBgQFBQAAAAABAAIRAwQhMQUGEkFRYSJxgQcTkaGxIzJCUsHRFGLh8DNDcpLxFYKywtL/xAAZAQEAAwEBAAAAAAAAAAAAAAAAAgMFAQT/xAAmEQACAgIDAAIBBAMAAAAAAAAAAQIDESEEEjFBYSITMkJRI3Gx/9oADAMBAAIRAxEAPwD3FERAEREAREQBERAEREAREQBERAEREARUKpKAuRUlVQBERAEREAREQBERAEREAREQBERAEREAREQBERAEREAREQBEVCUBVWlyj9s7Zo2zOOvUDG5AnVxgmGjmcLyPevfq4ugWUvsaR1DTL3iZ8TgPDywO+SqrLo1/uZdVRO1/ijtd9t/qdoOCjw1q05GrKYzlxGrpA8PfMLym73su31BVNxVa8TBDoDQTJAZHDGnLkFHsgSIieSyVGYjp/eCs6zlyb1o16eHCC2ss7Hdz2oXLHgXZbWpk5c1oZVaOsCGujpA0XqOwN57a7E0KoeRq0gteB1LHAGO6+d324ieZ5hW0C+k4Oa5zXjIc08LhywQcK2vmP+Wyu3gRluGv+H1CHKsrxHY/tLu6UB8V2iZD4a49PG0foV2uxfaZa1Wj3xNvU4uEh2Wdi14H3e5heyF8J+MzrONbD1HdIrGPBEzKu4laecqiBEAREQBERAEREAREQBERAEREAREQBERAEVJUbtnblC1bxV6raYIJAJ8To14WjLuWnVcbC2SUri98PaBQtCabB76uMFo+6wx+N3wwMrid6vaBWuOKnRmjSnUf4jwNOIz4QcGB8VxEAayRrPOdZXjt5aWoGjRwHLc/Dc2ptqrcPNSu8vcSYk4aNYYNGt0+C0abjEAx21WSJjp31VKrRmBBWfKfZ7NaMFFYii4QfvT585VgaR92fPsqsYANc/JXMeBoCfXCiSLg+JknTTusJEjv3WcZacDt1WB9cNwYkIsgsaTOisa/P3fgqNu29vis9K7bGkkac1ZtfBzTJLZe+l3YDhpP8BiGVAXsECPDJlo7Ahdl7N9/317t1O5q4ewuBcQ1jXNIw0aCQTjsuFoWnv2EHJ5DuoapZvZIdTcAOrTA9YXop5L8fweO7iwlnCwfWDXKoXyxZbaq0XNfSrPY5scPiJGNAWzBGIhe0bq+1SzuIZWeLetGQ8xTcQBJZU01nBg9l74WqZl3caVX2egItSw2jSrN4qNRlRvVjg4fEFbUqw85VERAEREAREQBERAEREARFSUBVUJUZtvblG1Zx1n8I0AGXOPRrRkryPej2hV7r7OkHUKROYd9o4Dk540B6D4lVWWxrWy6qidr/FHd7ye0GhbuNOkPf1ASHAGGMjUF35tcAHTMLyHa21a93WNWq8En/a0cmsBmB/VW1mAANDcxkytGuzhxM9gsyfJlbrw2KOJGrfrMjWEzxOAjoVa3J1H6LDbUalZxaxveXGGgeZV9xszhH+OyegafXMqvrh4bPT2KCtAIkFYvfjqstpsfjjxSDqdApvZ9vZ27SHsFdxEFz8gf6W6Dz1Ryrj8nHJ/COb/im9lmo15iD/wpC7trOPDSA5yHOn6rSbRa0S0eqdoNaydTfybdpVLSCQCJxzXSXLaNxTDajWh0YdABHqMrkag0g9wdFmt3O/MqZwf7k8BxySIs6NoCH06dTiEcTmyciME6c9FBtLATwCGnQax8Vu7Tv+Jvu3mRK1LGze4H3VMmPr5kq2GeuZM4lg3ba9LR4cZW8dtVSIgwcSVB3NCtSINSm5gPOMepGAs19eH3YjICi6tr7O5T2bPu6TiXVmNcSeUa9ZWjc0aMyykBHqPUFadtd8Wqk6boGim1KHyzmIy2W2F5VoP97b1XUqnItMA9nDRw7Fen7ve1TPDfU20xH+LSlzZA0czUTnIleZCk05yCnCCMYhW18mUP9FN3Frs2z6J2BvFb3jOO3qtqDmAfE0wDDm6g5UtK+YKdMtdxsLmOBw5ji1w9W5C7DYPtIvKJ4azmXNMHV3gqRgQHAQY7jPVe2HLhL3RnW8Ccdx2e3yiid39v0LymX0H8QBhwIhzD0cP10Rek8DTRLoiLoCIiAIi0r/adGjHvarKc6cbg2Y6SgNwlcRvX7Q6NtLKMV60xAPgYc/fcNSCNB8lyO+HtAqV3lls91OgA5vE3Dqs4Jk5a3WBjqe3GUaYDZdnoF4b+Wo6iaPH4Ll+U9IvvdovqvdUquLnuJyTI6wJ0HbssVG4Ann0xoqUrYE8wNTz+ZVlxctGGgfqVnSfd/wBs1oxUVhGWm7iMFwA+a2GPpU8tBc7qYMLUtG8YAiDMSti4LaYIET9fioP3B0peXxcIJI6cgFjt2MGTDj36rQnjOvktp1u6IOZ9VLqorGcDBfcVHu/lA0jAWtJjOe6zvgAAzHJWcQmM/ouo6Y+HHTzV7KUDGvPKvA7ifOFSmySRPx/RdyCxoP7hSOzHUg4mpkcmz9VqUaEkiYPVZNrbFrU2NqMc2pMlzQYczpr970XMKT65wRk0kZry6tzU4m02gjTCrU2g484HQKGs3gmXNhw6reaQc4hcnBLTCRN2e3JAbUEt0IP6re2rTta1uYY2nUiA9uNOoGCuVqOOJPojnY5qtQw8xeDjgmR9LZwpukkGFuNrA4j1VzRjGRzlWcHT6q9ycvSSWDKKfXVYnMgd1cwZif6LJVY4dCPqoZwzpre8LYnmpHYexal1VFOk0lx1J+6xvNzjyAlW7L2XUuKjaVJpc9x+70jmTyA5le7bnbs07Klwg8VR0Go/8xAwGjk0cgvXRR3efg8fK5SqWF6Zt1t3adlQFKnknL3HV7oiew6BUU3CLVSxpGG228sqiKhKHCqtcVH7Y23Qtmh1eoGAyBMkuIE4AyV5VvZ7Qa1wTSt5o0iSOKYfUGmfyDsM91XZbGtbZbVTOx4ijs96/aBStHupNYatUCTDgGtJ0a45M9RGJC8e29t2rdVzVrFpLoAA+61omGjsJPxKrtazpAeCoS7n3KjbO14fETJHyWbZyv1E/hGxx+JCvfrMwbrkD9Fu2WzjUGvC3J4ifkAtUUnPMMbJPRb95dmkwUzyH/OV45N+L09bNK/uGsAaz48z5rWoUhrgk6LWZV43KV2dUAeAIjv+ym/wj9g3aVIUqZJI4uQ6eSga9Qvd4lJbZvJJAxHLRRdEzHX6LlUXjswjahhERnygkq+m90jQfsqOo85Mqnu+LUiU0dL7jBkZGquc6cwD16rE2lE59FlY4BsRr6fFcYLRBGOuVVjodPAsAkzkAfVZWy2CIj++S60Cy7uQ3JaWzpiFY29c/mQFI17qWcMA9yFouaAAfkEi1ja2cLv4PjkgjAnPP1Szs3OdA1+So2pjmFI7JuIeJyFyUpJAgNpVH0yWvGehS0LnZkR0Uxv6Gu4S0eqgtlnTWVfBqVXYgm8m+KRGs+SoWmdFmLiZJ/osZeZ1JVayWFWEg6QFtWVq+s9tKk0ue4w1o1J/Qd+SxUaD6jmta0uc48IaNSToAF7duFuk2zp8TwDcPHjdrwAnDGn0EnmfRX0UOx5fh5OTyVUsL0z7kbqtsqZmHVnwajuQjRjTrwiT5rpwEAVVrKKSwjClJyeWERF04WufC43ejf6jbt4aJbXqkGOFwLGchxuE8+QyuO333jualzWtfeGi1vhLAYD2kSCXRLuIO005Rgrjq9EjGp7rwX8xRfWPpo8bhd0pS8M22dr1bip7yu8uecDk0CZhrfwj+8rR4/EYHkVe5rC0yIPJWtJiJELPcnJ5ZrRiorCMXuxk8fi6QstC4hvCPos1sWnkMfFYeEcX0hRznTJElsZ7gXGMadPgofbN0XOLe/wXQVqPDQEDx6nK45x4qmT8UoSlJyI5N2gDA0UrsekS6QM9e/ZaVCqIgHH96KV2U0F8tmPkuWy0zr8Iba1LxmTxHnKw2lOf7ypXejZ7mnjAEH+5UHamDOfJXQfavKOJm5VBHPCzsaIkRPzWJlYdFfTqjkq3nBIuZRz4ispojhniBPRUpSTiPVWVWZx/RR9YMTRJwM9OSudTjMq4OIMgZVz+RznVdbBh94AYiZVYHRZvcFxkdPUrHTbHQ9kygY2O5Qtii+CNOyoOHTJWSzt5IkRC5JrAMO8YLmgDBCibBsYOSt/bl3mBMfMLDs8YJnXRX15jVgjjZtseRqsjAS4cAJcYECSST0HVWYJETP1XsHs93LFBrbiuJruALGn/ACQR0P4856adV2ml2S+ijk8hUx+zY9n+5/8ACt99WA/iHjz900/hB04iIk+nn2oCAKq2IxUVhGDObm8sIiKREIiIDiN+9w2Xo99SIpXTRDX/AIXgaNqAfDi1HdeSVC+lWNC6YadVmMjDtRIOhaYOV9IkKA3u3ToX9LgqiHtn3dQfepk8x1HYrzX8aNq+z1cflSq18HjBoEg4I+BUbXtg0zme6k9q2dzs2qaNyCabjFOsB4H+R5OzkHp6rZbS4mTHG13PGP2WLZCdMsSNmu6M1lEEyBrlXU6TOLmt64ti09j2WF9NocHDlyUe2S3JM3LQaUxGI1XB1mRU9fiu4pgvpSSAIgTz9FxN9TIqKfF9aIG9QgCQMrdtrwyM5UWyTotuzpkkN/EcDEmSpzivkmdRdUff0gC4SuHv6BpPIyu2u91LqmxpFSnJAxxEEdjiFBWGzzUqRcNIaD4sjPlChS+md6K01jRC2tYEZK2G4hbu2t3Ggl9r4m/lLvF6dVH/APSLxrQ429bhyZDC4Y1nhBj1XpXWazFhTx6bbHHl9VR9UA9Sott1ByD5aQVlO0BCj+k8k+yJa3eRmBlX8YMgEDsoqg6q8eCm93k1xnygLYGybtw8NB4HVw4frGFF072w5ozPfAwZ7LJbNDscysthsDgzcP8AFqWtgwO5/ZX1qzWnwAcPIc1VNryOwnk2XbLDNSCTy6LXrUjTYTxArX/iS50gny1VL6YzmVBRedndkBc1C9+NVK07YsaARynKtsrePEY7L1b2e7kk8NzdN6GlScNOYe8H5N9V74wdrUY+I891ypjl+mz7O9yBTDbm4aC8gGmw/wCWOTnfzaEDl56eigKoCqtOEFBYRhWWSsl2kERFMgEREAREQBUVUQGhtjZVK5pOpVqYqU3CCD9QeR7heL70brXGyiX0ya9mTAJy+lOgqdRr4h/z7usdWmCCCJBwQdCDyKrsqjYsSLKrHXLKPA7d7K4Dg7HTusT7c5E45wNV1W+Ps7fRc652cPCPE+3HKAZNLr/p+HRcpYbTbVbH3XcxpnmsLkcWdLyvDaovjYtEjsiWunmRAnl+y0N69mPH2hZwg9Mj5aFbdGo1rhJU7Ru2VGlsBwdqCvIpuMslrbTyeUtqwYCmdnXoYQdSM+qkd4d1+Al9Iggat5jy6rlqtThPMdV7/wAbVosUk0dfcbaqvbg9oVn/AEmoKJqPqhrjOBmOkn9lzttXBUtcXDjTjiAwqHBxeEOv9EfTuHtqAO06jRdnZ7wQA3WBmdFx1JgnJ5KtarByuzgpvQcU/TtW7ytaThmRnwjIUTT2nRa48DGtno0fDRc3/GclcwDM/Fc/SaW2ziridRW3jdoNAo+vtuo+QHKHFXBHLlKt4HcMNy7l3RUr5OqKRlfdmTJWs+qTopGx2I9w4qp4B8SfRdBSfRFKGtbAEERl3mVKU4Q82OxC7LFOmMs4idXc2jsrL0s4vDJ81jq1OLiDfCF2Xs+3JNwW164IoNILWnBrEf8Ap9dNFZVTK2RVdbGqPZm37PtyTVLbm4bFMQaVPTjIyHOH5eg5+WvrACNCuW1XWoR6owbbZWS7SCIisKwiIgCIiAIiIAiIgCIiAoQvPt+vZ0y5Jr2sUbnWBDadYzJL4GHn83xXoSoQuOKksMlCbg8o+dLS5LHuoXLPd1WmHcQjtOfLUYUpQPBlpnuvUd89zaG0KcVPBVaPs6zfvMzMESOJp6H5LyKo242bVNC6bgnwVPw1GjEtPrkahY3L4Lj+UPDXo5as0/TrrDaNMsaH02knm7X4rNd7DtLon31MMEYdT8Dv6+q5OtdBwDvoqUNuOABPVZ0HOLyi+VWfDBeezmsCf4WsysMw13geBy6gn4KD2nu7fW/+Nb1APzDxt0nVpK7ihtYmHA8PlzW9fb3w0BwnGq9MeW/5RyyP+RPCPL6Ta2Psqv8Asd+y3K+zawHjo1QT/I79l6FS3qhsT5rXfvUW+Jq4+Qs6iWdrP6PNDs+qDim8/wDacfJTFrsK5e3iLOEfzGD8NV1VXeJ7xLcT0WpVv3xJ15rkuTJ/BJORHUN1sj3lWOob/VS9OjRpDhY0f6jkqFq3JwS6P1W02S0cJmdVVOUpesk0/kx31wWkw4EdlCm5JdzhSBpQDJU7uPus69qBzwRbMPjMxxmMMYesxJ5DuvRx6u76pEbLI1R7Mz+z/c83TxWqti3aZz/nOH4R/L1PaPL2mkwNAAAAAAAGAANAB0VtvQaxoawBrWgBoGAANAFlW5VUq44Rg3XStllhERWlIREQBERAEREAREQBERAEREAREQFCo/bmxqV1SdRrMDmO+LT+Zp5EdVIogWtnz/vRurX2Y+c17MnD48VPOG1YEDz0KUOCs0+6iIXvVxQa9pa9oc1whzSJBB1BC8e3v9n1WzLriwDnUdX0RJdTAElzSTLm401HflncrhKX5Q9NLjcvH4zZzlNlUGIiFtVKLiIMFW7O2q2u0QYPNbla1klwdCxp5Tw1hmn2yRLaEnOIVxayOc+a2K9VzWyWzJhYAAcEAdUyS9FtXM8OgWQDDuLPSDlYhSa0kzPQLHRfLpHLK7jO0DFWAGFko1wCHHlyVb4hzZ0zy+akd1N3n31X3bTwU2Qaj+gOgHVx5eRV1dbswkRssjCPaRtbrbAdtCvEFluzL3D/AMAfzH5Be1WFmykxtOm0NY0Q1o0AWLZezqdvTbSpNDWNwB9STzJ6rdC3KKI1RwjBvvdssvwqiIrygIiIAiIgCIiAIiIAiIgCIiAIiIAiIgCIiAKhCqiA82389nIrONxZRTuMFzJ4WVf/AJd8j81wezNrnjNG4aadQYIeCC09wV9CELlN9dyKF+3iP2dcCGVWjOJhrx+JufPoV5eTxY3L7PXx+U69S8POqNGWxxAzoVF3Gz3NJ8QPnha9Y3FjV/h7pvCfwu1a9ugc08xj94Uo9wcA4uELBsqnVLDNiE1JZXhGe7Id3A5c0vLzSfULdviweJusLW2Lsire1vd025Jlzj91jfzOP6c1KqDseESlNRXaRsbvbDqX1X3dLDBl7zkMb+pPIL2/YmyKdrSbSpNho1PNx5uceZKw7t7CpWlIU6Q7ucfvPdpLj+nJS63uPQqo/ZhcjkO2X0UhVRF6DzhERAEREAREQBERAEREAREQBERAEREAREQBERAEREAREQERvJu9QvaRpV2yPwuGHMPVjuRwF4nt/YNxsypFT7W2cfBUA5dHj8Ls6c+S+gite+s2VabqdRoexwIc1wkOB5FVW0xtWJF9N8qnrw8Ho0HXlZtK1ZqBmcAc3OPJoXsu6m71Ozo+7Zlx8VR51e6InsAMAK/d7dyhZtc2gzhDiSSTJ7Nn8omAFMAKvj8aNK16Sv5Lt18ABVRF6TzBERAEREAREQBERAEREAREQBERAf/Z"/>
          <p:cNvSpPr>
            <a:spLocks noChangeAspect="1" noChangeArrowheads="1"/>
          </p:cNvSpPr>
          <p:nvPr/>
        </p:nvSpPr>
        <p:spPr bwMode="auto">
          <a:xfrm>
            <a:off x="155575" y="-1447800"/>
            <a:ext cx="36480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0" name="Picture 2" descr="http://www.dengeyapi.com.tr/includes/ReferenceGallery/p17k928vs0iu216nb166r1ufj15k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" r="5955" b="28190"/>
          <a:stretch/>
        </p:blipFill>
        <p:spPr bwMode="auto">
          <a:xfrm>
            <a:off x="421739" y="1354236"/>
            <a:ext cx="3845224" cy="152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nam.bilkent.edu.tr/okyay/wordpress/wp-content/uploads/2014/06/unam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r="9064" b="20775"/>
          <a:stretch/>
        </p:blipFill>
        <p:spPr bwMode="auto">
          <a:xfrm>
            <a:off x="4977375" y="3625660"/>
            <a:ext cx="3403090" cy="186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2938" y="3033205"/>
            <a:ext cx="2242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Private Universities</a:t>
            </a:r>
            <a:endParaRPr lang="tr-TR" sz="2000" b="1" dirty="0"/>
          </a:p>
        </p:txBody>
      </p:sp>
      <p:pic>
        <p:nvPicPr>
          <p:cNvPr id="2054" name="Picture 6" descr="http://www.ee.bilkent.edu.tr/public/img/bilk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948" y="2637515"/>
            <a:ext cx="1191490" cy="119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abanciuniv.edu/sites/default/files/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59" y="2809397"/>
            <a:ext cx="1990814" cy="8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>
            <a:stCxn id="6" idx="3"/>
            <a:endCxn id="2054" idx="1"/>
          </p:cNvCxnSpPr>
          <p:nvPr/>
        </p:nvCxnSpPr>
        <p:spPr>
          <a:xfrm>
            <a:off x="5735475" y="3233260"/>
            <a:ext cx="61947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1"/>
            <a:endCxn id="2056" idx="3"/>
          </p:cNvCxnSpPr>
          <p:nvPr/>
        </p:nvCxnSpPr>
        <p:spPr>
          <a:xfrm flipH="1">
            <a:off x="3001973" y="3233260"/>
            <a:ext cx="49096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95504" y="1159115"/>
            <a:ext cx="4552377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Professional Management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Research for technology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Strong vision for industry collaboration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42604" y="4012108"/>
            <a:ext cx="5457852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Academic Management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Research for science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Weak vision/bad communications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85310" y="5642754"/>
            <a:ext cx="8362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3181B2"/>
              </a:buClr>
            </a:pPr>
            <a:r>
              <a:rPr lang="en-US" sz="2400" dirty="0" smtClean="0"/>
              <a:t>Solid vision and strong professional leadership is key for success!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614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2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31115" y="5380572"/>
            <a:ext cx="2607243" cy="617661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3" name="Group 122"/>
          <p:cNvGrpSpPr/>
          <p:nvPr/>
        </p:nvGrpSpPr>
        <p:grpSpPr>
          <a:xfrm>
            <a:off x="5753293" y="1921560"/>
            <a:ext cx="1385481" cy="680602"/>
            <a:chOff x="1755647" y="4566922"/>
            <a:chExt cx="1385481" cy="680602"/>
          </a:xfrm>
        </p:grpSpPr>
        <p:grpSp>
          <p:nvGrpSpPr>
            <p:cNvPr id="124" name="Group 123"/>
            <p:cNvGrpSpPr/>
            <p:nvPr/>
          </p:nvGrpSpPr>
          <p:grpSpPr>
            <a:xfrm>
              <a:off x="2007657" y="4566922"/>
              <a:ext cx="924930" cy="509156"/>
              <a:chOff x="2007657" y="4566922"/>
              <a:chExt cx="924930" cy="509156"/>
            </a:xfrm>
          </p:grpSpPr>
          <p:sp>
            <p:nvSpPr>
              <p:cNvPr id="135" name="Isosceles Triangle 134"/>
              <p:cNvSpPr/>
              <p:nvPr/>
            </p:nvSpPr>
            <p:spPr>
              <a:xfrm>
                <a:off x="2007657" y="4587705"/>
                <a:ext cx="924930" cy="48837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6" name="Isosceles Triangle 135"/>
              <p:cNvSpPr/>
              <p:nvPr/>
            </p:nvSpPr>
            <p:spPr>
              <a:xfrm>
                <a:off x="2297200" y="4566922"/>
                <a:ext cx="345844" cy="24418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7" name="Isosceles Triangle 136"/>
              <p:cNvSpPr/>
              <p:nvPr/>
            </p:nvSpPr>
            <p:spPr>
              <a:xfrm>
                <a:off x="2318171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8" name="Isosceles Triangle 137"/>
              <p:cNvSpPr/>
              <p:nvPr/>
            </p:nvSpPr>
            <p:spPr>
              <a:xfrm>
                <a:off x="2464596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2216198" y="4738368"/>
              <a:ext cx="924930" cy="509156"/>
              <a:chOff x="2007657" y="4566922"/>
              <a:chExt cx="924930" cy="509156"/>
            </a:xfrm>
          </p:grpSpPr>
          <p:sp>
            <p:nvSpPr>
              <p:cNvPr id="131" name="Isosceles Triangle 130"/>
              <p:cNvSpPr/>
              <p:nvPr/>
            </p:nvSpPr>
            <p:spPr>
              <a:xfrm>
                <a:off x="2007657" y="4587705"/>
                <a:ext cx="924930" cy="48837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2" name="Isosceles Triangle 131"/>
              <p:cNvSpPr/>
              <p:nvPr/>
            </p:nvSpPr>
            <p:spPr>
              <a:xfrm>
                <a:off x="2297200" y="4566922"/>
                <a:ext cx="345844" cy="24418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3" name="Isosceles Triangle 132"/>
              <p:cNvSpPr/>
              <p:nvPr/>
            </p:nvSpPr>
            <p:spPr>
              <a:xfrm>
                <a:off x="2318171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4" name="Isosceles Triangle 133"/>
              <p:cNvSpPr/>
              <p:nvPr/>
            </p:nvSpPr>
            <p:spPr>
              <a:xfrm>
                <a:off x="2464596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1755647" y="4713809"/>
              <a:ext cx="924930" cy="509156"/>
              <a:chOff x="2007657" y="4566922"/>
              <a:chExt cx="924930" cy="509156"/>
            </a:xfrm>
          </p:grpSpPr>
          <p:sp>
            <p:nvSpPr>
              <p:cNvPr id="127" name="Isosceles Triangle 126"/>
              <p:cNvSpPr/>
              <p:nvPr/>
            </p:nvSpPr>
            <p:spPr>
              <a:xfrm>
                <a:off x="2007657" y="4587705"/>
                <a:ext cx="924930" cy="48837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8" name="Isosceles Triangle 127"/>
              <p:cNvSpPr/>
              <p:nvPr/>
            </p:nvSpPr>
            <p:spPr>
              <a:xfrm>
                <a:off x="2297200" y="4566922"/>
                <a:ext cx="345844" cy="24418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9" name="Isosceles Triangle 128"/>
              <p:cNvSpPr/>
              <p:nvPr/>
            </p:nvSpPr>
            <p:spPr>
              <a:xfrm>
                <a:off x="2318171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0" name="Isosceles Triangle 129"/>
              <p:cNvSpPr/>
              <p:nvPr/>
            </p:nvSpPr>
            <p:spPr>
              <a:xfrm>
                <a:off x="2464596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cxnSp>
        <p:nvCxnSpPr>
          <p:cNvPr id="207" name="Straight Arrow Connector 206"/>
          <p:cNvCxnSpPr>
            <a:stCxn id="203" idx="6"/>
            <a:endCxn id="201" idx="0"/>
          </p:cNvCxnSpPr>
          <p:nvPr/>
        </p:nvCxnSpPr>
        <p:spPr>
          <a:xfrm>
            <a:off x="814881" y="1773487"/>
            <a:ext cx="2747425" cy="92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>
            <a:off x="6972518" y="2341206"/>
            <a:ext cx="425809" cy="37283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tr-TR" dirty="0" smtClean="0"/>
              <a:t>National Knowledge Stream</a:t>
            </a:r>
            <a:endParaRPr lang="tr-TR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4201377" y="2108058"/>
            <a:ext cx="1385481" cy="680602"/>
            <a:chOff x="1755647" y="4566922"/>
            <a:chExt cx="1385481" cy="680602"/>
          </a:xfrm>
        </p:grpSpPr>
        <p:grpSp>
          <p:nvGrpSpPr>
            <p:cNvPr id="108" name="Group 107"/>
            <p:cNvGrpSpPr/>
            <p:nvPr/>
          </p:nvGrpSpPr>
          <p:grpSpPr>
            <a:xfrm>
              <a:off x="2007657" y="4566922"/>
              <a:ext cx="924930" cy="509156"/>
              <a:chOff x="2007657" y="4566922"/>
              <a:chExt cx="924930" cy="509156"/>
            </a:xfrm>
          </p:grpSpPr>
          <p:sp>
            <p:nvSpPr>
              <p:cNvPr id="119" name="Isosceles Triangle 118"/>
              <p:cNvSpPr/>
              <p:nvPr/>
            </p:nvSpPr>
            <p:spPr>
              <a:xfrm>
                <a:off x="2007657" y="4587705"/>
                <a:ext cx="924930" cy="48837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0" name="Isosceles Triangle 119"/>
              <p:cNvSpPr/>
              <p:nvPr/>
            </p:nvSpPr>
            <p:spPr>
              <a:xfrm>
                <a:off x="2297200" y="4566922"/>
                <a:ext cx="345844" cy="24418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1" name="Isosceles Triangle 120"/>
              <p:cNvSpPr/>
              <p:nvPr/>
            </p:nvSpPr>
            <p:spPr>
              <a:xfrm>
                <a:off x="2318171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2" name="Isosceles Triangle 121"/>
              <p:cNvSpPr/>
              <p:nvPr/>
            </p:nvSpPr>
            <p:spPr>
              <a:xfrm>
                <a:off x="2464596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2216198" y="4738368"/>
              <a:ext cx="924930" cy="509156"/>
              <a:chOff x="2007657" y="4566922"/>
              <a:chExt cx="924930" cy="509156"/>
            </a:xfrm>
          </p:grpSpPr>
          <p:sp>
            <p:nvSpPr>
              <p:cNvPr id="115" name="Isosceles Triangle 114"/>
              <p:cNvSpPr/>
              <p:nvPr/>
            </p:nvSpPr>
            <p:spPr>
              <a:xfrm>
                <a:off x="2007657" y="4587705"/>
                <a:ext cx="924930" cy="48837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6" name="Isosceles Triangle 115"/>
              <p:cNvSpPr/>
              <p:nvPr/>
            </p:nvSpPr>
            <p:spPr>
              <a:xfrm>
                <a:off x="2297200" y="4566922"/>
                <a:ext cx="345844" cy="24418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7" name="Isosceles Triangle 116"/>
              <p:cNvSpPr/>
              <p:nvPr/>
            </p:nvSpPr>
            <p:spPr>
              <a:xfrm>
                <a:off x="2318171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8" name="Isosceles Triangle 117"/>
              <p:cNvSpPr/>
              <p:nvPr/>
            </p:nvSpPr>
            <p:spPr>
              <a:xfrm>
                <a:off x="2464596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1755647" y="4713809"/>
              <a:ext cx="924930" cy="509156"/>
              <a:chOff x="2007657" y="4566922"/>
              <a:chExt cx="924930" cy="509156"/>
            </a:xfrm>
          </p:grpSpPr>
          <p:sp>
            <p:nvSpPr>
              <p:cNvPr id="111" name="Isosceles Triangle 110"/>
              <p:cNvSpPr/>
              <p:nvPr/>
            </p:nvSpPr>
            <p:spPr>
              <a:xfrm>
                <a:off x="2007657" y="4587705"/>
                <a:ext cx="924930" cy="48837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2" name="Isosceles Triangle 111"/>
              <p:cNvSpPr/>
              <p:nvPr/>
            </p:nvSpPr>
            <p:spPr>
              <a:xfrm>
                <a:off x="2297200" y="4566922"/>
                <a:ext cx="345844" cy="24418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3" name="Isosceles Triangle 112"/>
              <p:cNvSpPr/>
              <p:nvPr/>
            </p:nvSpPr>
            <p:spPr>
              <a:xfrm>
                <a:off x="2318171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14" name="Isosceles Triangle 113"/>
              <p:cNvSpPr/>
              <p:nvPr/>
            </p:nvSpPr>
            <p:spPr>
              <a:xfrm>
                <a:off x="2464596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3067217" y="1848819"/>
            <a:ext cx="1385481" cy="680602"/>
            <a:chOff x="1755647" y="4566922"/>
            <a:chExt cx="1385481" cy="680602"/>
          </a:xfrm>
        </p:grpSpPr>
        <p:grpSp>
          <p:nvGrpSpPr>
            <p:cNvPr id="92" name="Group 91"/>
            <p:cNvGrpSpPr/>
            <p:nvPr/>
          </p:nvGrpSpPr>
          <p:grpSpPr>
            <a:xfrm>
              <a:off x="2007657" y="4566922"/>
              <a:ext cx="924930" cy="509156"/>
              <a:chOff x="2007657" y="4566922"/>
              <a:chExt cx="924930" cy="509156"/>
            </a:xfrm>
          </p:grpSpPr>
          <p:sp>
            <p:nvSpPr>
              <p:cNvPr id="103" name="Isosceles Triangle 102"/>
              <p:cNvSpPr/>
              <p:nvPr/>
            </p:nvSpPr>
            <p:spPr>
              <a:xfrm>
                <a:off x="2007657" y="4587705"/>
                <a:ext cx="924930" cy="48837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04" name="Isosceles Triangle 103"/>
              <p:cNvSpPr/>
              <p:nvPr/>
            </p:nvSpPr>
            <p:spPr>
              <a:xfrm>
                <a:off x="2297200" y="4566922"/>
                <a:ext cx="345844" cy="24418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05" name="Isosceles Triangle 104"/>
              <p:cNvSpPr/>
              <p:nvPr/>
            </p:nvSpPr>
            <p:spPr>
              <a:xfrm>
                <a:off x="2318171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06" name="Isosceles Triangle 105"/>
              <p:cNvSpPr/>
              <p:nvPr/>
            </p:nvSpPr>
            <p:spPr>
              <a:xfrm>
                <a:off x="2464596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2216198" y="4738368"/>
              <a:ext cx="924930" cy="509156"/>
              <a:chOff x="2007657" y="4566922"/>
              <a:chExt cx="924930" cy="509156"/>
            </a:xfrm>
          </p:grpSpPr>
          <p:sp>
            <p:nvSpPr>
              <p:cNvPr id="99" name="Isosceles Triangle 98"/>
              <p:cNvSpPr/>
              <p:nvPr/>
            </p:nvSpPr>
            <p:spPr>
              <a:xfrm>
                <a:off x="2007657" y="4587705"/>
                <a:ext cx="924930" cy="48837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00" name="Isosceles Triangle 99"/>
              <p:cNvSpPr/>
              <p:nvPr/>
            </p:nvSpPr>
            <p:spPr>
              <a:xfrm>
                <a:off x="2297200" y="4566922"/>
                <a:ext cx="345844" cy="24418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01" name="Isosceles Triangle 100"/>
              <p:cNvSpPr/>
              <p:nvPr/>
            </p:nvSpPr>
            <p:spPr>
              <a:xfrm>
                <a:off x="2318171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02" name="Isosceles Triangle 101"/>
              <p:cNvSpPr/>
              <p:nvPr/>
            </p:nvSpPr>
            <p:spPr>
              <a:xfrm>
                <a:off x="2464596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1755647" y="4713809"/>
              <a:ext cx="924930" cy="509156"/>
              <a:chOff x="2007657" y="4566922"/>
              <a:chExt cx="924930" cy="509156"/>
            </a:xfrm>
          </p:grpSpPr>
          <p:sp>
            <p:nvSpPr>
              <p:cNvPr id="95" name="Isosceles Triangle 94"/>
              <p:cNvSpPr/>
              <p:nvPr/>
            </p:nvSpPr>
            <p:spPr>
              <a:xfrm>
                <a:off x="2007657" y="4587705"/>
                <a:ext cx="924930" cy="48837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96" name="Isosceles Triangle 95"/>
              <p:cNvSpPr/>
              <p:nvPr/>
            </p:nvSpPr>
            <p:spPr>
              <a:xfrm>
                <a:off x="2297200" y="4566922"/>
                <a:ext cx="345844" cy="24418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97" name="Isosceles Triangle 96"/>
              <p:cNvSpPr/>
              <p:nvPr/>
            </p:nvSpPr>
            <p:spPr>
              <a:xfrm>
                <a:off x="2318171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98" name="Isosceles Triangle 97"/>
              <p:cNvSpPr/>
              <p:nvPr/>
            </p:nvSpPr>
            <p:spPr>
              <a:xfrm>
                <a:off x="2464596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356741" y="1848819"/>
            <a:ext cx="1385481" cy="680602"/>
            <a:chOff x="1755647" y="4566922"/>
            <a:chExt cx="1385481" cy="680602"/>
          </a:xfrm>
        </p:grpSpPr>
        <p:grpSp>
          <p:nvGrpSpPr>
            <p:cNvPr id="76" name="Group 75"/>
            <p:cNvGrpSpPr/>
            <p:nvPr/>
          </p:nvGrpSpPr>
          <p:grpSpPr>
            <a:xfrm>
              <a:off x="2007657" y="4566922"/>
              <a:ext cx="924930" cy="509156"/>
              <a:chOff x="2007657" y="4566922"/>
              <a:chExt cx="924930" cy="509156"/>
            </a:xfrm>
          </p:grpSpPr>
          <p:sp>
            <p:nvSpPr>
              <p:cNvPr id="87" name="Isosceles Triangle 86"/>
              <p:cNvSpPr/>
              <p:nvPr/>
            </p:nvSpPr>
            <p:spPr>
              <a:xfrm>
                <a:off x="2007657" y="4587705"/>
                <a:ext cx="924930" cy="48837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8" name="Isosceles Triangle 87"/>
              <p:cNvSpPr/>
              <p:nvPr/>
            </p:nvSpPr>
            <p:spPr>
              <a:xfrm>
                <a:off x="2297200" y="4566922"/>
                <a:ext cx="345844" cy="24418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>
                <a:off x="2318171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90" name="Isosceles Triangle 89"/>
              <p:cNvSpPr/>
              <p:nvPr/>
            </p:nvSpPr>
            <p:spPr>
              <a:xfrm>
                <a:off x="2464596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2216198" y="4738368"/>
              <a:ext cx="924930" cy="509156"/>
              <a:chOff x="2007657" y="4566922"/>
              <a:chExt cx="924930" cy="509156"/>
            </a:xfrm>
          </p:grpSpPr>
          <p:sp>
            <p:nvSpPr>
              <p:cNvPr id="83" name="Isosceles Triangle 82"/>
              <p:cNvSpPr/>
              <p:nvPr/>
            </p:nvSpPr>
            <p:spPr>
              <a:xfrm>
                <a:off x="2007657" y="4587705"/>
                <a:ext cx="924930" cy="48837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>
                <a:off x="2297200" y="4566922"/>
                <a:ext cx="345844" cy="24418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>
                <a:off x="2318171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>
                <a:off x="2464596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1755647" y="4713809"/>
              <a:ext cx="924930" cy="509156"/>
              <a:chOff x="2007657" y="4566922"/>
              <a:chExt cx="924930" cy="509156"/>
            </a:xfrm>
          </p:grpSpPr>
          <p:sp>
            <p:nvSpPr>
              <p:cNvPr id="79" name="Isosceles Triangle 78"/>
              <p:cNvSpPr/>
              <p:nvPr/>
            </p:nvSpPr>
            <p:spPr>
              <a:xfrm>
                <a:off x="2007657" y="4587705"/>
                <a:ext cx="924930" cy="48837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>
                <a:off x="2297200" y="4566922"/>
                <a:ext cx="345844" cy="24418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1" name="Isosceles Triangle 80"/>
              <p:cNvSpPr/>
              <p:nvPr/>
            </p:nvSpPr>
            <p:spPr>
              <a:xfrm>
                <a:off x="2318171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82" name="Isosceles Triangle 81"/>
              <p:cNvSpPr/>
              <p:nvPr/>
            </p:nvSpPr>
            <p:spPr>
              <a:xfrm>
                <a:off x="2464596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tr-TR" dirty="0" smtClean="0"/>
              <a:t>KNOWLEDGE STREAMS</a:t>
            </a:r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October </a:t>
            </a:r>
            <a:r>
              <a:rPr lang="en-US" dirty="0" smtClean="0"/>
              <a:t>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TTGV 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E0F4-6783-428F-8E32-78BFB702BEB4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7" name="Straight Arrow Connector 6"/>
          <p:cNvCxnSpPr>
            <a:endCxn id="24" idx="1"/>
          </p:cNvCxnSpPr>
          <p:nvPr/>
        </p:nvCxnSpPr>
        <p:spPr>
          <a:xfrm>
            <a:off x="1049482" y="2433307"/>
            <a:ext cx="1069799" cy="80126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24" idx="7"/>
          </p:cNvCxnSpPr>
          <p:nvPr/>
        </p:nvCxnSpPr>
        <p:spPr>
          <a:xfrm flipH="1">
            <a:off x="2183939" y="2408748"/>
            <a:ext cx="1512107" cy="8258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5" idx="1"/>
          </p:cNvCxnSpPr>
          <p:nvPr/>
        </p:nvCxnSpPr>
        <p:spPr>
          <a:xfrm>
            <a:off x="4894118" y="2670465"/>
            <a:ext cx="1149463" cy="79097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25" idx="7"/>
          </p:cNvCxnSpPr>
          <p:nvPr/>
        </p:nvCxnSpPr>
        <p:spPr>
          <a:xfrm flipH="1">
            <a:off x="6108239" y="2471734"/>
            <a:ext cx="641376" cy="98971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25" idx="0"/>
          </p:cNvCxnSpPr>
          <p:nvPr/>
        </p:nvCxnSpPr>
        <p:spPr>
          <a:xfrm flipH="1">
            <a:off x="6075910" y="2447175"/>
            <a:ext cx="32329" cy="100087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4" idx="5"/>
            <a:endCxn id="26" idx="1"/>
          </p:cNvCxnSpPr>
          <p:nvPr/>
        </p:nvCxnSpPr>
        <p:spPr>
          <a:xfrm>
            <a:off x="2183939" y="3299234"/>
            <a:ext cx="1802242" cy="14628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5" idx="3"/>
            <a:endCxn id="26" idx="7"/>
          </p:cNvCxnSpPr>
          <p:nvPr/>
        </p:nvCxnSpPr>
        <p:spPr>
          <a:xfrm flipH="1">
            <a:off x="4050839" y="3526102"/>
            <a:ext cx="1992742" cy="12359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105890" y="3221185"/>
            <a:ext cx="91440" cy="914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Oval 24"/>
          <p:cNvSpPr/>
          <p:nvPr/>
        </p:nvSpPr>
        <p:spPr>
          <a:xfrm>
            <a:off x="6030190" y="3448053"/>
            <a:ext cx="91440" cy="914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Oval 25"/>
          <p:cNvSpPr/>
          <p:nvPr/>
        </p:nvSpPr>
        <p:spPr>
          <a:xfrm>
            <a:off x="3972790" y="4748648"/>
            <a:ext cx="91440" cy="914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TextBox 41"/>
          <p:cNvSpPr txBox="1"/>
          <p:nvPr/>
        </p:nvSpPr>
        <p:spPr>
          <a:xfrm>
            <a:off x="3321473" y="2788660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Lucida Handwriting" panose="03010101010101010101" pitchFamily="66" charset="0"/>
              </a:defRPr>
            </a:lvl1pPr>
          </a:lstStyle>
          <a:p>
            <a:r>
              <a:rPr lang="tr-TR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Upstream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86125" y="3792630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Lucida Handwriting" panose="03010101010101010101" pitchFamily="66" charset="0"/>
              </a:defRPr>
            </a:lvl1pPr>
          </a:lstStyle>
          <a:p>
            <a:r>
              <a:rPr lang="tr-TR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Midstream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06868" y="4746570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Lucida Handwriting" panose="03010101010101010101" pitchFamily="66" charset="0"/>
              </a:defRPr>
            </a:lvl1pPr>
          </a:lstStyle>
          <a:p>
            <a:r>
              <a:rPr lang="tr-TR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Downstream</a:t>
            </a:r>
          </a:p>
        </p:txBody>
      </p:sp>
      <p:sp>
        <p:nvSpPr>
          <p:cNvPr id="45" name="Oval 44"/>
          <p:cNvSpPr/>
          <p:nvPr/>
        </p:nvSpPr>
        <p:spPr>
          <a:xfrm flipV="1">
            <a:off x="3916341" y="5874001"/>
            <a:ext cx="130326" cy="559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Oval 46"/>
          <p:cNvSpPr/>
          <p:nvPr/>
        </p:nvSpPr>
        <p:spPr>
          <a:xfrm>
            <a:off x="401729" y="1788954"/>
            <a:ext cx="91440" cy="914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67" name="Group 66"/>
          <p:cNvGrpSpPr/>
          <p:nvPr/>
        </p:nvGrpSpPr>
        <p:grpSpPr>
          <a:xfrm>
            <a:off x="1829905" y="1752705"/>
            <a:ext cx="1385481" cy="680602"/>
            <a:chOff x="1755647" y="4566922"/>
            <a:chExt cx="1385481" cy="680602"/>
          </a:xfrm>
        </p:grpSpPr>
        <p:grpSp>
          <p:nvGrpSpPr>
            <p:cNvPr id="56" name="Group 55"/>
            <p:cNvGrpSpPr/>
            <p:nvPr/>
          </p:nvGrpSpPr>
          <p:grpSpPr>
            <a:xfrm>
              <a:off x="2007657" y="4566922"/>
              <a:ext cx="924930" cy="509156"/>
              <a:chOff x="2007657" y="4566922"/>
              <a:chExt cx="924930" cy="509156"/>
            </a:xfrm>
          </p:grpSpPr>
          <p:sp>
            <p:nvSpPr>
              <p:cNvPr id="50" name="Isosceles Triangle 49"/>
              <p:cNvSpPr/>
              <p:nvPr/>
            </p:nvSpPr>
            <p:spPr>
              <a:xfrm>
                <a:off x="2007657" y="4587705"/>
                <a:ext cx="924930" cy="48837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51" name="Isosceles Triangle 50"/>
              <p:cNvSpPr/>
              <p:nvPr/>
            </p:nvSpPr>
            <p:spPr>
              <a:xfrm>
                <a:off x="2297200" y="4566922"/>
                <a:ext cx="345844" cy="24418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>
                <a:off x="2318171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>
                <a:off x="2464596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2216198" y="4738368"/>
              <a:ext cx="924930" cy="509156"/>
              <a:chOff x="2007657" y="4566922"/>
              <a:chExt cx="924930" cy="509156"/>
            </a:xfrm>
          </p:grpSpPr>
          <p:sp>
            <p:nvSpPr>
              <p:cNvPr id="58" name="Isosceles Triangle 57"/>
              <p:cNvSpPr/>
              <p:nvPr/>
            </p:nvSpPr>
            <p:spPr>
              <a:xfrm>
                <a:off x="2007657" y="4587705"/>
                <a:ext cx="924930" cy="48837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2297200" y="4566922"/>
                <a:ext cx="345844" cy="24418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>
                <a:off x="2318171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2464596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1755647" y="4713809"/>
              <a:ext cx="924930" cy="509156"/>
              <a:chOff x="2007657" y="4566922"/>
              <a:chExt cx="924930" cy="509156"/>
            </a:xfrm>
          </p:grpSpPr>
          <p:sp>
            <p:nvSpPr>
              <p:cNvPr id="63" name="Isosceles Triangle 62"/>
              <p:cNvSpPr/>
              <p:nvPr/>
            </p:nvSpPr>
            <p:spPr>
              <a:xfrm>
                <a:off x="2007657" y="4587705"/>
                <a:ext cx="924930" cy="48837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2297200" y="4566922"/>
                <a:ext cx="345844" cy="24418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2318171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2464596" y="4759152"/>
                <a:ext cx="157665" cy="122093"/>
              </a:xfrm>
              <a:prstGeom prst="triangle">
                <a:avLst/>
              </a:prstGeom>
              <a:solidFill>
                <a:srgbClr val="8B59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p:cxnSp>
        <p:nvCxnSpPr>
          <p:cNvPr id="9" name="Straight Arrow Connector 8"/>
          <p:cNvCxnSpPr>
            <a:endCxn id="24" idx="0"/>
          </p:cNvCxnSpPr>
          <p:nvPr/>
        </p:nvCxnSpPr>
        <p:spPr>
          <a:xfrm flipH="1">
            <a:off x="2151610" y="2321723"/>
            <a:ext cx="319651" cy="89946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Group 156"/>
          <p:cNvGrpSpPr/>
          <p:nvPr/>
        </p:nvGrpSpPr>
        <p:grpSpPr>
          <a:xfrm>
            <a:off x="3272080" y="3296463"/>
            <a:ext cx="1365068" cy="551182"/>
            <a:chOff x="6668922" y="3240057"/>
            <a:chExt cx="1365068" cy="551182"/>
          </a:xfrm>
        </p:grpSpPr>
        <p:sp>
          <p:nvSpPr>
            <p:cNvPr id="155" name="Isosceles Triangle 154"/>
            <p:cNvSpPr/>
            <p:nvPr/>
          </p:nvSpPr>
          <p:spPr>
            <a:xfrm>
              <a:off x="6937569" y="3250216"/>
              <a:ext cx="208541" cy="198467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0" name="Isosceles Triangle 139"/>
            <p:cNvSpPr/>
            <p:nvPr/>
          </p:nvSpPr>
          <p:spPr>
            <a:xfrm>
              <a:off x="7502320" y="3263611"/>
              <a:ext cx="208541" cy="198467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1" name="Isosceles Triangle 140"/>
            <p:cNvSpPr/>
            <p:nvPr/>
          </p:nvSpPr>
          <p:spPr>
            <a:xfrm>
              <a:off x="7223307" y="3399384"/>
              <a:ext cx="208541" cy="198467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2" name="Isosceles Triangle 141"/>
            <p:cNvSpPr/>
            <p:nvPr/>
          </p:nvSpPr>
          <p:spPr>
            <a:xfrm>
              <a:off x="6732047" y="3300150"/>
              <a:ext cx="208541" cy="198467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3" name="Isosceles Triangle 142"/>
            <p:cNvSpPr/>
            <p:nvPr/>
          </p:nvSpPr>
          <p:spPr>
            <a:xfrm>
              <a:off x="7603710" y="3362844"/>
              <a:ext cx="208541" cy="198467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4" name="Isosceles Triangle 143"/>
            <p:cNvSpPr/>
            <p:nvPr/>
          </p:nvSpPr>
          <p:spPr>
            <a:xfrm>
              <a:off x="7575689" y="3537757"/>
              <a:ext cx="208541" cy="198467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5" name="Isosceles Triangle 144"/>
            <p:cNvSpPr/>
            <p:nvPr/>
          </p:nvSpPr>
          <p:spPr>
            <a:xfrm>
              <a:off x="6877463" y="3394306"/>
              <a:ext cx="208541" cy="198467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6" name="Isosceles Triangle 145"/>
            <p:cNvSpPr/>
            <p:nvPr/>
          </p:nvSpPr>
          <p:spPr>
            <a:xfrm>
              <a:off x="7305933" y="3240057"/>
              <a:ext cx="208541" cy="198467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7" name="Isosceles Triangle 146"/>
            <p:cNvSpPr/>
            <p:nvPr/>
          </p:nvSpPr>
          <p:spPr>
            <a:xfrm>
              <a:off x="7070906" y="3498617"/>
              <a:ext cx="208541" cy="198467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8" name="Isosceles Triangle 147"/>
            <p:cNvSpPr/>
            <p:nvPr/>
          </p:nvSpPr>
          <p:spPr>
            <a:xfrm>
              <a:off x="7825449" y="3522863"/>
              <a:ext cx="208541" cy="19846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9" name="Isosceles Triangle 148"/>
            <p:cNvSpPr/>
            <p:nvPr/>
          </p:nvSpPr>
          <p:spPr>
            <a:xfrm>
              <a:off x="7431847" y="3394305"/>
              <a:ext cx="208541" cy="198467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0" name="Isosceles Triangle 149"/>
            <p:cNvSpPr/>
            <p:nvPr/>
          </p:nvSpPr>
          <p:spPr>
            <a:xfrm>
              <a:off x="6668922" y="3498617"/>
              <a:ext cx="208541" cy="19846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1" name="Isosceles Triangle 150"/>
            <p:cNvSpPr/>
            <p:nvPr/>
          </p:nvSpPr>
          <p:spPr>
            <a:xfrm>
              <a:off x="7223306" y="3592772"/>
              <a:ext cx="208541" cy="19846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2" name="Isosceles Triangle 151"/>
            <p:cNvSpPr/>
            <p:nvPr/>
          </p:nvSpPr>
          <p:spPr>
            <a:xfrm>
              <a:off x="7795901" y="3380623"/>
              <a:ext cx="208541" cy="19846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3" name="Isosceles Triangle 152"/>
            <p:cNvSpPr/>
            <p:nvPr/>
          </p:nvSpPr>
          <p:spPr>
            <a:xfrm>
              <a:off x="7062009" y="3339290"/>
              <a:ext cx="208541" cy="19846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4" name="Isosceles Triangle 153"/>
            <p:cNvSpPr/>
            <p:nvPr/>
          </p:nvSpPr>
          <p:spPr>
            <a:xfrm>
              <a:off x="7327577" y="3498617"/>
              <a:ext cx="208541" cy="19846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6" name="Isosceles Triangle 155"/>
            <p:cNvSpPr/>
            <p:nvPr/>
          </p:nvSpPr>
          <p:spPr>
            <a:xfrm>
              <a:off x="6946114" y="3537756"/>
              <a:ext cx="208541" cy="198467"/>
            </a:xfrm>
            <a:prstGeom prst="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4155517" y="5745285"/>
            <a:ext cx="1238056" cy="239035"/>
            <a:chOff x="6460867" y="3825937"/>
            <a:chExt cx="1238056" cy="239035"/>
          </a:xfrm>
        </p:grpSpPr>
        <p:sp>
          <p:nvSpPr>
            <p:cNvPr id="158" name="Moon 157"/>
            <p:cNvSpPr/>
            <p:nvPr/>
          </p:nvSpPr>
          <p:spPr>
            <a:xfrm rot="5400000">
              <a:off x="7110007" y="3880307"/>
              <a:ext cx="54369" cy="184666"/>
            </a:xfrm>
            <a:prstGeom prst="moon">
              <a:avLst/>
            </a:prstGeom>
            <a:solidFill>
              <a:srgbClr val="318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9" name="Moon 158"/>
            <p:cNvSpPr/>
            <p:nvPr/>
          </p:nvSpPr>
          <p:spPr>
            <a:xfrm rot="5400000">
              <a:off x="7345441" y="3825398"/>
              <a:ext cx="54369" cy="184666"/>
            </a:xfrm>
            <a:prstGeom prst="moon">
              <a:avLst/>
            </a:prstGeom>
            <a:solidFill>
              <a:srgbClr val="318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0" name="Moon 159"/>
            <p:cNvSpPr/>
            <p:nvPr/>
          </p:nvSpPr>
          <p:spPr>
            <a:xfrm rot="5400000">
              <a:off x="6829528" y="3880307"/>
              <a:ext cx="54369" cy="184666"/>
            </a:xfrm>
            <a:prstGeom prst="moon">
              <a:avLst/>
            </a:prstGeom>
            <a:solidFill>
              <a:srgbClr val="318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1" name="Moon 160"/>
            <p:cNvSpPr/>
            <p:nvPr/>
          </p:nvSpPr>
          <p:spPr>
            <a:xfrm rot="5400000">
              <a:off x="7579405" y="3863902"/>
              <a:ext cx="54369" cy="184666"/>
            </a:xfrm>
            <a:prstGeom prst="moon">
              <a:avLst/>
            </a:prstGeom>
            <a:solidFill>
              <a:srgbClr val="318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2" name="Moon 161"/>
            <p:cNvSpPr/>
            <p:nvPr/>
          </p:nvSpPr>
          <p:spPr>
            <a:xfrm rot="5400000">
              <a:off x="6526015" y="3918271"/>
              <a:ext cx="54369" cy="184666"/>
            </a:xfrm>
            <a:prstGeom prst="moon">
              <a:avLst/>
            </a:prstGeom>
            <a:solidFill>
              <a:srgbClr val="318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3" name="Moon 162"/>
            <p:cNvSpPr/>
            <p:nvPr/>
          </p:nvSpPr>
          <p:spPr>
            <a:xfrm rot="5400000">
              <a:off x="6643238" y="3784358"/>
              <a:ext cx="54369" cy="184666"/>
            </a:xfrm>
            <a:prstGeom prst="moon">
              <a:avLst/>
            </a:prstGeom>
            <a:solidFill>
              <a:srgbClr val="318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4" name="Moon 163"/>
            <p:cNvSpPr/>
            <p:nvPr/>
          </p:nvSpPr>
          <p:spPr>
            <a:xfrm rot="5400000">
              <a:off x="7352174" y="3945455"/>
              <a:ext cx="54369" cy="184666"/>
            </a:xfrm>
            <a:prstGeom prst="moon">
              <a:avLst/>
            </a:prstGeom>
            <a:solidFill>
              <a:srgbClr val="318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5" name="Moon 164"/>
            <p:cNvSpPr/>
            <p:nvPr/>
          </p:nvSpPr>
          <p:spPr>
            <a:xfrm rot="5400000">
              <a:off x="7032350" y="3760789"/>
              <a:ext cx="54369" cy="184666"/>
            </a:xfrm>
            <a:prstGeom prst="moon">
              <a:avLst/>
            </a:prstGeom>
            <a:solidFill>
              <a:srgbClr val="318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3801534" y="5362816"/>
            <a:ext cx="1077297" cy="413512"/>
            <a:chOff x="6232404" y="4341175"/>
            <a:chExt cx="1077297" cy="413512"/>
          </a:xfrm>
        </p:grpSpPr>
        <p:sp>
          <p:nvSpPr>
            <p:cNvPr id="168" name="Isosceles Triangle 167"/>
            <p:cNvSpPr/>
            <p:nvPr/>
          </p:nvSpPr>
          <p:spPr>
            <a:xfrm rot="10800000" flipH="1">
              <a:off x="6804278" y="4450980"/>
              <a:ext cx="500031" cy="303707"/>
            </a:xfrm>
            <a:prstGeom prst="triangle">
              <a:avLst>
                <a:gd name="adj" fmla="val 2453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1" name="Isosceles Triangle 170"/>
            <p:cNvSpPr/>
            <p:nvPr/>
          </p:nvSpPr>
          <p:spPr>
            <a:xfrm rot="10800000">
              <a:off x="6237796" y="4341175"/>
              <a:ext cx="500031" cy="303707"/>
            </a:xfrm>
            <a:prstGeom prst="triangle">
              <a:avLst>
                <a:gd name="adj" fmla="val 2453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2" name="Isosceles Triangle 171"/>
            <p:cNvSpPr/>
            <p:nvPr/>
          </p:nvSpPr>
          <p:spPr>
            <a:xfrm rot="10800000" flipH="1">
              <a:off x="6809670" y="4341175"/>
              <a:ext cx="500031" cy="303707"/>
            </a:xfrm>
            <a:prstGeom prst="triangle">
              <a:avLst>
                <a:gd name="adj" fmla="val 2453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7" name="Isosceles Triangle 166"/>
            <p:cNvSpPr/>
            <p:nvPr/>
          </p:nvSpPr>
          <p:spPr>
            <a:xfrm rot="10800000">
              <a:off x="6232404" y="4450980"/>
              <a:ext cx="500031" cy="303707"/>
            </a:xfrm>
            <a:prstGeom prst="triangle">
              <a:avLst>
                <a:gd name="adj" fmla="val 2453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cxnSp>
        <p:nvCxnSpPr>
          <p:cNvPr id="23" name="Straight Arrow Connector 22"/>
          <p:cNvCxnSpPr>
            <a:stCxn id="26" idx="5"/>
            <a:endCxn id="168" idx="0"/>
          </p:cNvCxnSpPr>
          <p:nvPr/>
        </p:nvCxnSpPr>
        <p:spPr>
          <a:xfrm>
            <a:off x="4050839" y="4826697"/>
            <a:ext cx="445227" cy="949631"/>
          </a:xfrm>
          <a:prstGeom prst="straightConnector1">
            <a:avLst/>
          </a:prstGeom>
          <a:ln w="152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Pentagon 184"/>
          <p:cNvSpPr/>
          <p:nvPr/>
        </p:nvSpPr>
        <p:spPr>
          <a:xfrm rot="1992655">
            <a:off x="2200210" y="2037188"/>
            <a:ext cx="1613270" cy="484632"/>
          </a:xfrm>
          <a:prstGeom prst="homePlate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50000"/>
                </a:schemeClr>
              </a:gs>
              <a:gs pos="80000">
                <a:schemeClr val="accent2">
                  <a:shade val="93000"/>
                  <a:satMod val="130000"/>
                  <a:alpha val="7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Basic and Applied Research</a:t>
            </a:r>
            <a:endParaRPr lang="tr-TR" sz="1400" dirty="0"/>
          </a:p>
        </p:txBody>
      </p:sp>
      <p:sp>
        <p:nvSpPr>
          <p:cNvPr id="186" name="Pentagon 185"/>
          <p:cNvSpPr/>
          <p:nvPr/>
        </p:nvSpPr>
        <p:spPr>
          <a:xfrm rot="480370">
            <a:off x="1696047" y="3571430"/>
            <a:ext cx="1613270" cy="484632"/>
          </a:xfrm>
          <a:prstGeom prst="homePlate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50000"/>
                </a:schemeClr>
              </a:gs>
              <a:gs pos="80000">
                <a:schemeClr val="accent2">
                  <a:shade val="93000"/>
                  <a:satMod val="130000"/>
                  <a:alpha val="7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Industrial</a:t>
            </a:r>
          </a:p>
          <a:p>
            <a:pPr algn="ctr"/>
            <a:r>
              <a:rPr lang="tr-TR" sz="1400" dirty="0"/>
              <a:t>Research</a:t>
            </a:r>
          </a:p>
        </p:txBody>
      </p:sp>
      <p:sp>
        <p:nvSpPr>
          <p:cNvPr id="187" name="Pentagon 186"/>
          <p:cNvSpPr/>
          <p:nvPr/>
        </p:nvSpPr>
        <p:spPr>
          <a:xfrm rot="20111378" flipH="1">
            <a:off x="4337186" y="4271919"/>
            <a:ext cx="1613270" cy="484632"/>
          </a:xfrm>
          <a:prstGeom prst="homePlate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50000"/>
                </a:schemeClr>
              </a:gs>
              <a:gs pos="80000">
                <a:schemeClr val="accent2">
                  <a:shade val="93000"/>
                  <a:satMod val="130000"/>
                  <a:alpha val="7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Product/Service</a:t>
            </a:r>
          </a:p>
          <a:p>
            <a:pPr algn="ctr"/>
            <a:r>
              <a:rPr lang="tr-TR" sz="1400" dirty="0"/>
              <a:t>Development</a:t>
            </a:r>
          </a:p>
        </p:txBody>
      </p:sp>
      <p:sp>
        <p:nvSpPr>
          <p:cNvPr id="188" name="Pentagon 187"/>
          <p:cNvSpPr/>
          <p:nvPr/>
        </p:nvSpPr>
        <p:spPr>
          <a:xfrm flipH="1">
            <a:off x="5027420" y="5580908"/>
            <a:ext cx="1613270" cy="484632"/>
          </a:xfrm>
          <a:prstGeom prst="homePlate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50000"/>
                </a:schemeClr>
              </a:gs>
              <a:gs pos="80000">
                <a:schemeClr val="accent2">
                  <a:shade val="93000"/>
                  <a:satMod val="130000"/>
                  <a:alpha val="7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Market</a:t>
            </a:r>
          </a:p>
        </p:txBody>
      </p:sp>
      <p:sp>
        <p:nvSpPr>
          <p:cNvPr id="193" name="Pentagon 192"/>
          <p:cNvSpPr/>
          <p:nvPr/>
        </p:nvSpPr>
        <p:spPr>
          <a:xfrm rot="571709">
            <a:off x="2408751" y="5061421"/>
            <a:ext cx="1613270" cy="484632"/>
          </a:xfrm>
          <a:prstGeom prst="homePlate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50000"/>
                </a:schemeClr>
              </a:gs>
              <a:gs pos="80000">
                <a:schemeClr val="accent5">
                  <a:shade val="93000"/>
                  <a:satMod val="130000"/>
                  <a:alpha val="7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I</a:t>
            </a:r>
            <a:r>
              <a:rPr lang="tr-TR" sz="1400" dirty="0" smtClean="0"/>
              <a:t>nnovation «Delta»</a:t>
            </a:r>
            <a:endParaRPr lang="tr-TR" sz="1400" dirty="0"/>
          </a:p>
        </p:txBody>
      </p:sp>
      <p:sp>
        <p:nvSpPr>
          <p:cNvPr id="194" name="Snip Single Corner Rectangle 193"/>
          <p:cNvSpPr/>
          <p:nvPr/>
        </p:nvSpPr>
        <p:spPr>
          <a:xfrm>
            <a:off x="7322826" y="3649178"/>
            <a:ext cx="1175792" cy="491186"/>
          </a:xfrm>
          <a:prstGeom prst="snip1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  <a:alpha val="7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Research Centers</a:t>
            </a:r>
            <a:endParaRPr lang="tr-TR" sz="1400" dirty="0"/>
          </a:p>
        </p:txBody>
      </p:sp>
      <p:sp>
        <p:nvSpPr>
          <p:cNvPr id="195" name="Snip Single Corner Rectangle 194"/>
          <p:cNvSpPr/>
          <p:nvPr/>
        </p:nvSpPr>
        <p:spPr>
          <a:xfrm>
            <a:off x="7322826" y="4500977"/>
            <a:ext cx="1175792" cy="491186"/>
          </a:xfrm>
          <a:prstGeom prst="snip1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  <a:alpha val="7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Private R&amp;D Centers</a:t>
            </a:r>
          </a:p>
        </p:txBody>
      </p:sp>
      <p:sp>
        <p:nvSpPr>
          <p:cNvPr id="196" name="Snip Single Corner Rectangle 195"/>
          <p:cNvSpPr/>
          <p:nvPr/>
        </p:nvSpPr>
        <p:spPr>
          <a:xfrm>
            <a:off x="7322826" y="5422689"/>
            <a:ext cx="1175792" cy="491186"/>
          </a:xfrm>
          <a:prstGeom prst="snip1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  <a:alpha val="7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Technoparks</a:t>
            </a:r>
          </a:p>
        </p:txBody>
      </p:sp>
      <p:sp>
        <p:nvSpPr>
          <p:cNvPr id="197" name="Striped Right Arrow 196"/>
          <p:cNvSpPr/>
          <p:nvPr/>
        </p:nvSpPr>
        <p:spPr>
          <a:xfrm rot="5400000">
            <a:off x="7393585" y="2767072"/>
            <a:ext cx="978408" cy="484632"/>
          </a:xfrm>
          <a:prstGeom prst="strip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  <a:alpha val="7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/>
          </a:p>
        </p:txBody>
      </p:sp>
      <p:sp>
        <p:nvSpPr>
          <p:cNvPr id="199" name="TextBox 198"/>
          <p:cNvSpPr txBox="1"/>
          <p:nvPr/>
        </p:nvSpPr>
        <p:spPr>
          <a:xfrm>
            <a:off x="7994781" y="2624448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Policy</a:t>
            </a:r>
          </a:p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Gravity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3757813" y="5772297"/>
            <a:ext cx="146425" cy="1237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1" name="Cloud Callout 200"/>
          <p:cNvSpPr/>
          <p:nvPr/>
        </p:nvSpPr>
        <p:spPr>
          <a:xfrm>
            <a:off x="3557209" y="1559587"/>
            <a:ext cx="1643179" cy="446394"/>
          </a:xfrm>
          <a:prstGeom prst="cloudCallout">
            <a:avLst>
              <a:gd name="adj1" fmla="val -13245"/>
              <a:gd name="adj2" fmla="val 39223"/>
            </a:avLst>
          </a:prstGeom>
          <a:gradFill>
            <a:gsLst>
              <a:gs pos="0">
                <a:schemeClr val="dk1">
                  <a:tint val="50000"/>
                  <a:satMod val="300000"/>
                  <a:alpha val="3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2" name="Cloud Callout 201"/>
          <p:cNvSpPr/>
          <p:nvPr/>
        </p:nvSpPr>
        <p:spPr>
          <a:xfrm>
            <a:off x="4394436" y="1692601"/>
            <a:ext cx="1643179" cy="446394"/>
          </a:xfrm>
          <a:prstGeom prst="cloudCallout">
            <a:avLst>
              <a:gd name="adj1" fmla="val -13245"/>
              <a:gd name="adj2" fmla="val 36895"/>
            </a:avLst>
          </a:prstGeom>
          <a:gradFill>
            <a:gsLst>
              <a:gs pos="0">
                <a:schemeClr val="dk1">
                  <a:tint val="50000"/>
                  <a:satMod val="300000"/>
                  <a:alpha val="3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3" name="Oval 202"/>
          <p:cNvSpPr/>
          <p:nvPr/>
        </p:nvSpPr>
        <p:spPr>
          <a:xfrm>
            <a:off x="668456" y="1711617"/>
            <a:ext cx="146425" cy="1237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05" name="Elbow Connector 204"/>
          <p:cNvCxnSpPr>
            <a:stCxn id="200" idx="2"/>
            <a:endCxn id="203" idx="2"/>
          </p:cNvCxnSpPr>
          <p:nvPr/>
        </p:nvCxnSpPr>
        <p:spPr>
          <a:xfrm rot="10800000">
            <a:off x="668457" y="1773487"/>
            <a:ext cx="3089357" cy="4060680"/>
          </a:xfrm>
          <a:prstGeom prst="bentConnector3">
            <a:avLst>
              <a:gd name="adj1" fmla="val 111772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/>
          <p:cNvSpPr txBox="1"/>
          <p:nvPr/>
        </p:nvSpPr>
        <p:spPr>
          <a:xfrm>
            <a:off x="317997" y="4329569"/>
            <a:ext cx="1393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Lucida Handwriting" panose="03010101010101010101" pitchFamily="66" charset="0"/>
              </a:defRPr>
            </a:lvl1pPr>
          </a:lstStyle>
          <a:p>
            <a:pPr algn="ctr"/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</a:t>
            </a:r>
          </a:p>
          <a:p>
            <a:pPr algn="ctr"/>
            <a:r>
              <a:rPr lang="tr-TR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tream</a:t>
            </a:r>
            <a:endParaRPr lang="tr-TR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4" name="Pentagon 213"/>
          <p:cNvSpPr/>
          <p:nvPr/>
        </p:nvSpPr>
        <p:spPr>
          <a:xfrm rot="480370">
            <a:off x="5007563" y="3307629"/>
            <a:ext cx="1613270" cy="484632"/>
          </a:xfrm>
          <a:prstGeom prst="homePlat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5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Precompetitive</a:t>
            </a:r>
          </a:p>
          <a:p>
            <a:pPr algn="ctr"/>
            <a:r>
              <a:rPr lang="tr-TR" sz="1400" dirty="0" smtClean="0"/>
              <a:t>Collboration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378805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8" grpId="0" animBg="1"/>
      <p:bldP spid="42" grpId="0"/>
      <p:bldP spid="43" grpId="0"/>
      <p:bldP spid="44" grpId="0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93" grpId="0" animBg="1"/>
      <p:bldP spid="193" grpId="1" animBg="1"/>
      <p:bldP spid="194" grpId="0" animBg="1"/>
      <p:bldP spid="195" grpId="0" animBg="1"/>
      <p:bldP spid="196" grpId="0" animBg="1"/>
      <p:bldP spid="197" grpId="0" animBg="1"/>
      <p:bldP spid="199" grpId="0"/>
      <p:bldP spid="201" grpId="0" animBg="1"/>
      <p:bldP spid="202" grpId="0" animBg="1"/>
      <p:bldP spid="213" grpId="0"/>
      <p:bldP spid="214" grpId="0" animBg="1"/>
      <p:bldP spid="2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tr-TR" dirty="0" smtClean="0"/>
              <a:t>SOURCING IDEAS FOR RESEARCH</a:t>
            </a:r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October</a:t>
            </a:r>
            <a:r>
              <a:rPr lang="en-US" dirty="0" smtClean="0"/>
              <a:t> 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TTGV 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E0F4-6783-428F-8E32-78BFB702BEB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228595" y="1704106"/>
            <a:ext cx="5111382" cy="1122219"/>
          </a:xfrm>
          <a:prstGeom prst="homePlate">
            <a:avLst/>
          </a:prstGeom>
          <a:gradFill>
            <a:gsLst>
              <a:gs pos="0">
                <a:schemeClr val="accent4">
                  <a:shade val="51000"/>
                  <a:satMod val="130000"/>
                  <a:alpha val="50000"/>
                </a:schemeClr>
              </a:gs>
              <a:gs pos="80000">
                <a:schemeClr val="accent4">
                  <a:shade val="93000"/>
                  <a:satMod val="130000"/>
                  <a:alpha val="7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Discover and Identify the Problem </a:t>
            </a:r>
          </a:p>
          <a:p>
            <a:pPr algn="ctr"/>
            <a:r>
              <a:rPr lang="tr-TR" dirty="0" smtClean="0"/>
              <a:t>Through a Creative Process</a:t>
            </a:r>
          </a:p>
          <a:p>
            <a:pPr algn="ctr"/>
            <a:r>
              <a:rPr lang="tr-TR" dirty="0" smtClean="0"/>
              <a:t>(What if...)</a:t>
            </a:r>
            <a:endParaRPr lang="tr-TR" dirty="0"/>
          </a:p>
        </p:txBody>
      </p:sp>
      <p:sp>
        <p:nvSpPr>
          <p:cNvPr id="9" name="Pentagon 8"/>
          <p:cNvSpPr/>
          <p:nvPr/>
        </p:nvSpPr>
        <p:spPr>
          <a:xfrm>
            <a:off x="228594" y="3363193"/>
            <a:ext cx="5111382" cy="1122219"/>
          </a:xfrm>
          <a:prstGeom prst="homePlate">
            <a:avLst/>
          </a:prstGeom>
          <a:gradFill>
            <a:gsLst>
              <a:gs pos="0">
                <a:schemeClr val="accent4">
                  <a:shade val="51000"/>
                  <a:satMod val="130000"/>
                  <a:alpha val="50000"/>
                </a:schemeClr>
              </a:gs>
              <a:gs pos="80000">
                <a:schemeClr val="accent4">
                  <a:shade val="93000"/>
                  <a:satMod val="130000"/>
                  <a:alpha val="7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Work on A Well Defined Real Problem</a:t>
            </a:r>
          </a:p>
          <a:p>
            <a:pPr algn="ctr"/>
            <a:r>
              <a:rPr lang="tr-TR" dirty="0" smtClean="0"/>
              <a:t>(The Challenge)</a:t>
            </a:r>
            <a:endParaRPr lang="tr-TR" dirty="0"/>
          </a:p>
        </p:txBody>
      </p:sp>
      <p:sp>
        <p:nvSpPr>
          <p:cNvPr id="10" name="Pentagon 9"/>
          <p:cNvSpPr/>
          <p:nvPr/>
        </p:nvSpPr>
        <p:spPr>
          <a:xfrm>
            <a:off x="228593" y="5063839"/>
            <a:ext cx="5111382" cy="1122219"/>
          </a:xfrm>
          <a:prstGeom prst="homePlate">
            <a:avLst/>
          </a:prstGeom>
          <a:gradFill>
            <a:gsLst>
              <a:gs pos="0">
                <a:schemeClr val="accent4">
                  <a:shade val="51000"/>
                  <a:satMod val="130000"/>
                  <a:alpha val="50000"/>
                </a:schemeClr>
              </a:gs>
              <a:gs pos="80000">
                <a:schemeClr val="accent4">
                  <a:shade val="93000"/>
                  <a:satMod val="130000"/>
                  <a:alpha val="7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Search and Select the Problem </a:t>
            </a:r>
          </a:p>
          <a:p>
            <a:pPr algn="ctr"/>
            <a:r>
              <a:rPr lang="tr-TR" dirty="0" smtClean="0"/>
              <a:t>Through Popularity Indexes</a:t>
            </a:r>
          </a:p>
          <a:p>
            <a:pPr algn="ctr"/>
            <a:r>
              <a:rPr lang="tr-TR" dirty="0" smtClean="0"/>
              <a:t>(Me too...)</a:t>
            </a:r>
            <a:endParaRPr lang="tr-TR" dirty="0"/>
          </a:p>
        </p:txBody>
      </p:sp>
      <p:sp>
        <p:nvSpPr>
          <p:cNvPr id="11" name="TextBox 10"/>
          <p:cNvSpPr txBox="1"/>
          <p:nvPr/>
        </p:nvSpPr>
        <p:spPr>
          <a:xfrm rot="20798140">
            <a:off x="3800781" y="1665050"/>
            <a:ext cx="312913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/>
                <a:cs typeface="Stencil"/>
              </a:rPr>
              <a:t>Strong</a:t>
            </a:r>
          </a:p>
          <a:p>
            <a:pPr algn="ctr"/>
            <a:r>
              <a:rPr lang="tr-T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/>
                <a:cs typeface="Stencil"/>
              </a:rPr>
              <a:t>Intellectual</a:t>
            </a:r>
          </a:p>
          <a:p>
            <a:pPr algn="ctr"/>
            <a:r>
              <a:rPr lang="tr-T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/>
                <a:cs typeface="Stencil"/>
              </a:rPr>
              <a:t>Capital/TRADITION</a:t>
            </a:r>
            <a:endParaRPr lang="tr-TR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/>
              <a:cs typeface="Stencil"/>
            </a:endParaRPr>
          </a:p>
        </p:txBody>
      </p:sp>
      <p:sp>
        <p:nvSpPr>
          <p:cNvPr id="13" name="TextBox 12"/>
          <p:cNvSpPr txBox="1"/>
          <p:nvPr/>
        </p:nvSpPr>
        <p:spPr>
          <a:xfrm rot="20798140">
            <a:off x="3678677" y="4966823"/>
            <a:ext cx="3373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defRPr>
            </a:lvl1pPr>
          </a:lstStyle>
          <a:p>
            <a:r>
              <a:rPr lang="tr-TR" dirty="0">
                <a:latin typeface="Stencil"/>
                <a:cs typeface="Stencil"/>
              </a:rPr>
              <a:t>DIFFICULT TO CREATE</a:t>
            </a:r>
          </a:p>
          <a:p>
            <a:r>
              <a:rPr lang="tr-TR" dirty="0">
                <a:latin typeface="Stencil"/>
                <a:cs typeface="Stencil"/>
              </a:rPr>
              <a:t>NOVEL VALUE</a:t>
            </a:r>
          </a:p>
        </p:txBody>
      </p:sp>
      <p:sp>
        <p:nvSpPr>
          <p:cNvPr id="14" name="TextBox 13"/>
          <p:cNvSpPr txBox="1"/>
          <p:nvPr/>
        </p:nvSpPr>
        <p:spPr>
          <a:xfrm rot="20798140">
            <a:off x="3959777" y="3428767"/>
            <a:ext cx="2811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itchFamily="82" charset="0"/>
              </a:defRPr>
            </a:lvl1pPr>
          </a:lstStyle>
          <a:p>
            <a:r>
              <a:rPr lang="tr-TR" dirty="0" smtClean="0">
                <a:latin typeface="Stencil"/>
                <a:cs typeface="Stencil"/>
              </a:rPr>
              <a:t>LINKAGES TO</a:t>
            </a:r>
          </a:p>
          <a:p>
            <a:r>
              <a:rPr lang="tr-TR" dirty="0" smtClean="0">
                <a:latin typeface="Stencil"/>
                <a:cs typeface="Stencil"/>
              </a:rPr>
              <a:t>PROBLEM SOURCE</a:t>
            </a:r>
            <a:endParaRPr lang="tr-TR" dirty="0">
              <a:latin typeface="Stencil"/>
              <a:cs typeface="Stenci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39976" y="3363193"/>
            <a:ext cx="1310209" cy="1122219"/>
          </a:xfrm>
          <a:prstGeom prst="roundRect">
            <a:avLst/>
          </a:prstGeom>
          <a:gradFill>
            <a:gsLst>
              <a:gs pos="0">
                <a:schemeClr val="accent4">
                  <a:shade val="51000"/>
                  <a:satMod val="130000"/>
                  <a:alpha val="50000"/>
                </a:schemeClr>
              </a:gs>
              <a:gs pos="80000">
                <a:schemeClr val="accent4">
                  <a:shade val="93000"/>
                  <a:satMod val="130000"/>
                  <a:alpha val="7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Facilitation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36821" y="3373585"/>
            <a:ext cx="1160273" cy="1111828"/>
          </a:xfrm>
          <a:prstGeom prst="roundRect">
            <a:avLst/>
          </a:prstGeom>
          <a:gradFill>
            <a:gsLst>
              <a:gs pos="0">
                <a:schemeClr val="accent4">
                  <a:shade val="51000"/>
                  <a:satMod val="130000"/>
                  <a:alpha val="50000"/>
                </a:schemeClr>
              </a:gs>
              <a:gs pos="80000">
                <a:schemeClr val="accent4">
                  <a:shade val="93000"/>
                  <a:satMod val="130000"/>
                  <a:alpha val="7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Market</a:t>
            </a:r>
          </a:p>
          <a:p>
            <a:pPr algn="ctr"/>
            <a:r>
              <a:rPr lang="tr-TR" dirty="0" smtClean="0"/>
              <a:t>Enablers</a:t>
            </a:r>
            <a:endParaRPr lang="tr-TR" dirty="0"/>
          </a:p>
        </p:txBody>
      </p:sp>
      <p:sp>
        <p:nvSpPr>
          <p:cNvPr id="17" name="Rounded Rectangle 16"/>
          <p:cNvSpPr/>
          <p:nvPr/>
        </p:nvSpPr>
        <p:spPr>
          <a:xfrm>
            <a:off x="7793185" y="3742277"/>
            <a:ext cx="1184564" cy="374444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80000">
                <a:schemeClr val="accent1">
                  <a:shade val="93000"/>
                  <a:satMod val="130000"/>
                  <a:alpha val="7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Firms</a:t>
            </a:r>
            <a:endParaRPr lang="tr-TR" dirty="0"/>
          </a:p>
        </p:txBody>
      </p:sp>
      <p:sp>
        <p:nvSpPr>
          <p:cNvPr id="18" name="TextBox 17"/>
          <p:cNvSpPr txBox="1"/>
          <p:nvPr/>
        </p:nvSpPr>
        <p:spPr>
          <a:xfrm>
            <a:off x="4572557" y="3929499"/>
            <a:ext cx="2856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Innovation </a:t>
            </a:r>
            <a:r>
              <a:rPr lang="tr-T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rontier</a:t>
            </a:r>
          </a:p>
          <a:p>
            <a:pPr algn="ctr"/>
            <a:r>
              <a:rPr lang="tr-T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tr-T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ur Business</a:t>
            </a: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8593" y="1445453"/>
            <a:ext cx="415633" cy="1589808"/>
          </a:xfrm>
          <a:prstGeom prst="round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5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dirty="0" smtClean="0"/>
              <a:t>UPSTREAM</a:t>
            </a:r>
            <a:endParaRPr lang="tr-TR" dirty="0"/>
          </a:p>
        </p:txBody>
      </p:sp>
      <p:sp>
        <p:nvSpPr>
          <p:cNvPr id="20" name="Rounded Rectangle 19"/>
          <p:cNvSpPr/>
          <p:nvPr/>
        </p:nvSpPr>
        <p:spPr>
          <a:xfrm>
            <a:off x="228592" y="3134595"/>
            <a:ext cx="415633" cy="1589808"/>
          </a:xfrm>
          <a:prstGeom prst="round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5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dirty="0" smtClean="0"/>
              <a:t>MIDSTREAM</a:t>
            </a:r>
            <a:endParaRPr lang="tr-TR" dirty="0"/>
          </a:p>
        </p:txBody>
      </p:sp>
      <p:sp>
        <p:nvSpPr>
          <p:cNvPr id="21" name="Rounded Rectangle 20"/>
          <p:cNvSpPr/>
          <p:nvPr/>
        </p:nvSpPr>
        <p:spPr>
          <a:xfrm>
            <a:off x="228595" y="4830044"/>
            <a:ext cx="415633" cy="1589808"/>
          </a:xfrm>
          <a:prstGeom prst="round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5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dirty="0" smtClean="0"/>
              <a:t>DOWNSTREAM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6655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0" grpId="0" animBg="1"/>
      <p:bldP spid="10" grpId="1" animBg="1"/>
      <p:bldP spid="11" grpId="0"/>
      <p:bldP spid="11" grpId="1"/>
      <p:bldP spid="13" grpId="0"/>
      <p:bldP spid="13" grpId="1"/>
      <p:bldP spid="14" grpId="0"/>
      <p:bldP spid="14" grpId="1"/>
      <p:bldP spid="15" grpId="0" animBg="1"/>
      <p:bldP spid="16" grpId="0" animBg="1"/>
      <p:bldP spid="17" grpId="0" animBg="1"/>
      <p:bldP spid="1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92440" y="4156359"/>
            <a:ext cx="1853045" cy="748145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7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University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188676" y="4017963"/>
            <a:ext cx="2074428" cy="1019722"/>
          </a:xfrm>
          <a:prstGeom prst="roundRect">
            <a:avLst>
              <a:gd name="adj" fmla="val 12465"/>
            </a:avLst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5534895" y="4762495"/>
            <a:ext cx="1361209" cy="599210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7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Research Center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848595" y="3293915"/>
            <a:ext cx="1853045" cy="568036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50000"/>
                </a:schemeClr>
              </a:gs>
              <a:gs pos="35000">
                <a:schemeClr val="accent5">
                  <a:tint val="37000"/>
                  <a:satMod val="300000"/>
                  <a:alpha val="7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Private Company</a:t>
            </a:r>
          </a:p>
          <a:p>
            <a:pPr algn="ctr"/>
            <a:endParaRPr lang="tr-TR" sz="1600" dirty="0"/>
          </a:p>
        </p:txBody>
      </p:sp>
      <p:sp>
        <p:nvSpPr>
          <p:cNvPr id="3" name="Rectangle 2"/>
          <p:cNvSpPr/>
          <p:nvPr/>
        </p:nvSpPr>
        <p:spPr>
          <a:xfrm>
            <a:off x="1091050" y="3657596"/>
            <a:ext cx="1361209" cy="498763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50000"/>
                </a:schemeClr>
              </a:gs>
              <a:gs pos="35000">
                <a:schemeClr val="accent5">
                  <a:tint val="37000"/>
                  <a:satMod val="300000"/>
                  <a:alpha val="7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R&amp;D Center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976749" y="3525978"/>
            <a:ext cx="1569027" cy="745472"/>
          </a:xfrm>
          <a:prstGeom prst="roundRect">
            <a:avLst>
              <a:gd name="adj" fmla="val 12465"/>
            </a:avLst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Rectangle 19"/>
          <p:cNvSpPr/>
          <p:nvPr/>
        </p:nvSpPr>
        <p:spPr>
          <a:xfrm>
            <a:off x="1974277" y="4021095"/>
            <a:ext cx="238991" cy="13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1326577" y="4021094"/>
            <a:ext cx="238991" cy="13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Rectangle 28"/>
          <p:cNvSpPr/>
          <p:nvPr/>
        </p:nvSpPr>
        <p:spPr>
          <a:xfrm>
            <a:off x="5540955" y="4952994"/>
            <a:ext cx="238991" cy="13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Rectangle 29"/>
          <p:cNvSpPr/>
          <p:nvPr/>
        </p:nvSpPr>
        <p:spPr>
          <a:xfrm>
            <a:off x="5540955" y="5139938"/>
            <a:ext cx="238991" cy="13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tr-TR" dirty="0" smtClean="0"/>
              <a:t>INSTITUTIONAL SILOS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TTGV 201</a:t>
            </a:r>
            <a:r>
              <a:rPr lang="tr-TR" dirty="0"/>
              <a:t>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5618-934B-4B27-B4AA-C631BAD00B9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52259" y="3799605"/>
            <a:ext cx="1008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Law # 5746</a:t>
            </a:r>
            <a:endParaRPr lang="tr-TR" sz="1400" dirty="0"/>
          </a:p>
        </p:txBody>
      </p:sp>
      <p:sp>
        <p:nvSpPr>
          <p:cNvPr id="12" name="Rectangle 11"/>
          <p:cNvSpPr/>
          <p:nvPr/>
        </p:nvSpPr>
        <p:spPr>
          <a:xfrm>
            <a:off x="5710673" y="1620978"/>
            <a:ext cx="1016577" cy="45720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50000"/>
                </a:schemeClr>
              </a:gs>
              <a:gs pos="35000">
                <a:schemeClr val="accent1">
                  <a:tint val="37000"/>
                  <a:satMod val="300000"/>
                  <a:alpha val="7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SME</a:t>
            </a:r>
          </a:p>
        </p:txBody>
      </p:sp>
      <p:cxnSp>
        <p:nvCxnSpPr>
          <p:cNvPr id="14" name="Elbow Connector 13"/>
          <p:cNvCxnSpPr>
            <a:stCxn id="12" idx="1"/>
            <a:endCxn id="9" idx="0"/>
          </p:cNvCxnSpPr>
          <p:nvPr/>
        </p:nvCxnSpPr>
        <p:spPr>
          <a:xfrm rot="10800000" flipV="1">
            <a:off x="1775119" y="1849577"/>
            <a:ext cx="3935555" cy="1444337"/>
          </a:xfrm>
          <a:prstGeom prst="bentConnector2">
            <a:avLst/>
          </a:prstGeom>
          <a:ln w="635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2" idx="3"/>
            <a:endCxn id="11" idx="3"/>
          </p:cNvCxnSpPr>
          <p:nvPr/>
        </p:nvCxnSpPr>
        <p:spPr>
          <a:xfrm>
            <a:off x="6727250" y="1849578"/>
            <a:ext cx="168854" cy="3212522"/>
          </a:xfrm>
          <a:prstGeom prst="bentConnector3">
            <a:avLst>
              <a:gd name="adj1" fmla="val 383074"/>
            </a:avLst>
          </a:prstGeom>
          <a:ln w="635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20" idx="2"/>
            <a:endCxn id="29" idx="1"/>
          </p:cNvCxnSpPr>
          <p:nvPr/>
        </p:nvCxnSpPr>
        <p:spPr>
          <a:xfrm rot="16200000" flipH="1">
            <a:off x="3386051" y="2867362"/>
            <a:ext cx="862627" cy="3447182"/>
          </a:xfrm>
          <a:prstGeom prst="bentConnector2">
            <a:avLst/>
          </a:prstGeom>
          <a:ln w="635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30" idx="1"/>
            <a:endCxn id="21" idx="2"/>
          </p:cNvCxnSpPr>
          <p:nvPr/>
        </p:nvCxnSpPr>
        <p:spPr>
          <a:xfrm rot="10800000">
            <a:off x="1446073" y="4159639"/>
            <a:ext cx="4094882" cy="1049572"/>
          </a:xfrm>
          <a:prstGeom prst="bentConnector2">
            <a:avLst/>
          </a:prstGeom>
          <a:ln w="635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19837" y="4709051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Adopt/Share Costs</a:t>
            </a:r>
            <a:endParaRPr lang="tr-TR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213268" y="5207816"/>
            <a:ext cx="1512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Contract Research</a:t>
            </a:r>
            <a:endParaRPr lang="tr-TR" sz="1400" dirty="0"/>
          </a:p>
        </p:txBody>
      </p:sp>
      <p:sp>
        <p:nvSpPr>
          <p:cNvPr id="38" name="Rectangle 37"/>
          <p:cNvSpPr/>
          <p:nvPr/>
        </p:nvSpPr>
        <p:spPr>
          <a:xfrm>
            <a:off x="3776232" y="2878279"/>
            <a:ext cx="1853045" cy="568036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7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State</a:t>
            </a:r>
            <a:endParaRPr lang="tr-TR" sz="1600" dirty="0"/>
          </a:p>
        </p:txBody>
      </p:sp>
      <p:cxnSp>
        <p:nvCxnSpPr>
          <p:cNvPr id="39" name="Elbow Connector 38"/>
          <p:cNvCxnSpPr>
            <a:stCxn id="38" idx="1"/>
            <a:endCxn id="9" idx="3"/>
          </p:cNvCxnSpPr>
          <p:nvPr/>
        </p:nvCxnSpPr>
        <p:spPr>
          <a:xfrm rot="10800000" flipV="1">
            <a:off x="2701640" y="3162297"/>
            <a:ext cx="1074592" cy="415636"/>
          </a:xfrm>
          <a:prstGeom prst="bentConnector3">
            <a:avLst>
              <a:gd name="adj1" fmla="val 50000"/>
            </a:avLst>
          </a:prstGeom>
          <a:ln w="635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01640" y="2693007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smtClean="0"/>
              <a:t>Tax</a:t>
            </a:r>
          </a:p>
          <a:p>
            <a:pPr algn="ctr"/>
            <a:r>
              <a:rPr lang="tr-TR" sz="1400" dirty="0" smtClean="0"/>
              <a:t>Deduction</a:t>
            </a:r>
            <a:endParaRPr lang="tr-TR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2347343" y="1536427"/>
            <a:ext cx="1649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smtClean="0"/>
              <a:t>Technology Supplier</a:t>
            </a:r>
            <a:endParaRPr lang="tr-TR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7358891" y="2792965"/>
            <a:ext cx="10086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smtClean="0"/>
              <a:t>Build New</a:t>
            </a:r>
          </a:p>
          <a:p>
            <a:pPr algn="ctr"/>
            <a:r>
              <a:rPr lang="tr-TR" sz="1400" dirty="0" smtClean="0"/>
              <a:t>Technology</a:t>
            </a:r>
          </a:p>
          <a:p>
            <a:pPr algn="ctr"/>
            <a:r>
              <a:rPr lang="tr-TR" sz="1400" dirty="0" smtClean="0"/>
              <a:t>Capacity</a:t>
            </a:r>
            <a:endParaRPr lang="tr-TR" sz="1400" dirty="0"/>
          </a:p>
        </p:txBody>
      </p:sp>
      <p:sp>
        <p:nvSpPr>
          <p:cNvPr id="46" name="Rounded Rectangle 45"/>
          <p:cNvSpPr/>
          <p:nvPr/>
        </p:nvSpPr>
        <p:spPr>
          <a:xfrm>
            <a:off x="5483230" y="1225945"/>
            <a:ext cx="1471461" cy="1236518"/>
          </a:xfrm>
          <a:prstGeom prst="roundRect">
            <a:avLst>
              <a:gd name="adj" fmla="val 12465"/>
            </a:avLst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Rounded Rectangle 49"/>
          <p:cNvSpPr/>
          <p:nvPr/>
        </p:nvSpPr>
        <p:spPr>
          <a:xfrm>
            <a:off x="3657028" y="2727148"/>
            <a:ext cx="2074428" cy="871568"/>
          </a:xfrm>
          <a:prstGeom prst="roundRect">
            <a:avLst>
              <a:gd name="adj" fmla="val 12465"/>
            </a:avLst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Rounded Rectangle 46"/>
          <p:cNvSpPr/>
          <p:nvPr/>
        </p:nvSpPr>
        <p:spPr>
          <a:xfrm>
            <a:off x="5392886" y="4590952"/>
            <a:ext cx="1652154" cy="893467"/>
          </a:xfrm>
          <a:prstGeom prst="roundRect">
            <a:avLst>
              <a:gd name="adj" fmla="val 12465"/>
            </a:avLst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2" name="Straight Connector 51"/>
          <p:cNvCxnSpPr>
            <a:stCxn id="48" idx="2"/>
          </p:cNvCxnSpPr>
          <p:nvPr/>
        </p:nvCxnSpPr>
        <p:spPr>
          <a:xfrm>
            <a:off x="1761263" y="4271450"/>
            <a:ext cx="940376" cy="153706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0" idx="2"/>
          </p:cNvCxnSpPr>
          <p:nvPr/>
        </p:nvCxnSpPr>
        <p:spPr>
          <a:xfrm flipH="1">
            <a:off x="2701640" y="3598716"/>
            <a:ext cx="1992602" cy="220980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6" idx="2"/>
          </p:cNvCxnSpPr>
          <p:nvPr/>
        </p:nvCxnSpPr>
        <p:spPr>
          <a:xfrm flipH="1">
            <a:off x="2701640" y="2462463"/>
            <a:ext cx="3517321" cy="334605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7" idx="2"/>
          </p:cNvCxnSpPr>
          <p:nvPr/>
        </p:nvCxnSpPr>
        <p:spPr>
          <a:xfrm flipH="1">
            <a:off x="2701639" y="5484419"/>
            <a:ext cx="3517324" cy="32409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701641" y="5022267"/>
            <a:ext cx="3524249" cy="78625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455168" y="5821279"/>
            <a:ext cx="2729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Different Government Silos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938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9" grpId="0" animBg="1"/>
      <p:bldP spid="11" grpId="0" animBg="1"/>
      <p:bldP spid="9" grpId="0" animBg="1"/>
      <p:bldP spid="3" grpId="0" animBg="1"/>
      <p:bldP spid="48" grpId="0" animBg="1"/>
      <p:bldP spid="7" grpId="0"/>
      <p:bldP spid="12" grpId="0" animBg="1"/>
      <p:bldP spid="35" grpId="0"/>
      <p:bldP spid="36" grpId="0"/>
      <p:bldP spid="38" grpId="0" animBg="1"/>
      <p:bldP spid="43" grpId="0"/>
      <p:bldP spid="44" grpId="0"/>
      <p:bldP spid="45" grpId="0"/>
      <p:bldP spid="46" grpId="0" animBg="1"/>
      <p:bldP spid="50" grpId="0" animBg="1"/>
      <p:bldP spid="47" grpId="0" animBg="1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tr-TR" dirty="0" smtClean="0"/>
              <a:t>DEFENSE IMPACT?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TTGV 201</a:t>
            </a:r>
            <a:r>
              <a:rPr lang="tr-TR" dirty="0"/>
              <a:t>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5618-934B-4B27-B4AA-C631BAD00B9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2" y="1789456"/>
            <a:ext cx="8490298" cy="4357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957" y="4989423"/>
            <a:ext cx="424591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World class technology </a:t>
            </a:r>
          </a:p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development/management </a:t>
            </a:r>
          </a:p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capabilities and skills.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7003" y="2521990"/>
            <a:ext cx="3725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Spillovers to other sectors</a:t>
            </a:r>
          </a:p>
          <a:p>
            <a:pPr algn="r"/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have been limited.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362" y="1119505"/>
            <a:ext cx="8631145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3181B2"/>
              </a:buClr>
            </a:pPr>
            <a:r>
              <a:rPr lang="en-US" sz="2400" dirty="0" smtClean="0"/>
              <a:t>State’s only public technology industrialization policy exists for the defense industries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860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tr-TR" dirty="0" smtClean="0"/>
              <a:t>OPPORTUNITIES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TTGV 201</a:t>
            </a:r>
            <a:r>
              <a:rPr lang="tr-TR" dirty="0"/>
              <a:t>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5618-934B-4B27-B4AA-C631BAD00B9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63682" y="1349664"/>
            <a:ext cx="8478982" cy="474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3181B2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Many elements of a functional system is already in place, making them work together is a learning process.</a:t>
            </a:r>
          </a:p>
          <a:p>
            <a:pPr>
              <a:lnSpc>
                <a:spcPct val="120000"/>
              </a:lnSpc>
              <a:buClr>
                <a:srgbClr val="3181B2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There are many best/good practices available, visibility of the outcomes will speed up the learning process.</a:t>
            </a:r>
          </a:p>
          <a:p>
            <a:pPr>
              <a:lnSpc>
                <a:spcPct val="120000"/>
              </a:lnSpc>
              <a:buClr>
                <a:srgbClr val="3181B2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Many companies are already deploying sophisticated organizational/ecosystem innovations.</a:t>
            </a:r>
          </a:p>
          <a:p>
            <a:pPr>
              <a:lnSpc>
                <a:spcPct val="120000"/>
              </a:lnSpc>
              <a:buClr>
                <a:srgbClr val="3181B2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Turkey is rich in innovation opportunities, many of which are relevant in most other places.</a:t>
            </a:r>
          </a:p>
          <a:p>
            <a:pPr>
              <a:lnSpc>
                <a:spcPct val="120000"/>
              </a:lnSpc>
              <a:buClr>
                <a:srgbClr val="3181B2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Turkey has a strong services sector, competitive internationally, a strong multiplier for market access.  </a:t>
            </a:r>
          </a:p>
        </p:txBody>
      </p:sp>
    </p:spTree>
    <p:extLst>
      <p:ext uri="{BB962C8B-B14F-4D97-AF65-F5344CB8AC3E}">
        <p14:creationId xmlns:p14="http://schemas.microsoft.com/office/powerpoint/2010/main" val="370985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tr-TR" dirty="0"/>
              <a:t>WHO </a:t>
            </a:r>
            <a:r>
              <a:rPr lang="tr-TR" dirty="0" smtClean="0"/>
              <a:t>IS </a:t>
            </a:r>
            <a:r>
              <a:rPr lang="tr-TR" dirty="0"/>
              <a:t>TTGV?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TTGV 201</a:t>
            </a:r>
            <a:r>
              <a:rPr lang="tr-TR" dirty="0"/>
              <a:t>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5618-934B-4B27-B4AA-C631BAD00B9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63682" y="1349664"/>
            <a:ext cx="8229600" cy="4583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3181B2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A public-private partnership with the mission to support the private sector’s technology development and innovation based competitiveness, </a:t>
            </a:r>
          </a:p>
          <a:p>
            <a:pPr>
              <a:lnSpc>
                <a:spcPct val="120000"/>
              </a:lnSpc>
              <a:buClr>
                <a:srgbClr val="3181B2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One of four «Foundation Established by Law» operating in the Republic of Turkey,</a:t>
            </a:r>
          </a:p>
          <a:p>
            <a:pPr>
              <a:lnSpc>
                <a:spcPct val="120000"/>
              </a:lnSpc>
              <a:buClr>
                <a:srgbClr val="3181B2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An independent and transparent organization subject to private law, </a:t>
            </a:r>
          </a:p>
          <a:p>
            <a:pPr>
              <a:lnSpc>
                <a:spcPct val="120000"/>
              </a:lnSpc>
              <a:buClr>
                <a:srgbClr val="3181B2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A trail blazer in the innovation ecosystem.</a:t>
            </a:r>
          </a:p>
        </p:txBody>
      </p:sp>
    </p:spTree>
    <p:extLst>
      <p:ext uri="{BB962C8B-B14F-4D97-AF65-F5344CB8AC3E}">
        <p14:creationId xmlns:p14="http://schemas.microsoft.com/office/powerpoint/2010/main" val="179319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971307" y="4958689"/>
            <a:ext cx="203366" cy="13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Rectangle 35"/>
          <p:cNvSpPr/>
          <p:nvPr/>
        </p:nvSpPr>
        <p:spPr>
          <a:xfrm>
            <a:off x="4971307" y="5556662"/>
            <a:ext cx="203366" cy="13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Rectangle 36"/>
          <p:cNvSpPr/>
          <p:nvPr/>
        </p:nvSpPr>
        <p:spPr>
          <a:xfrm>
            <a:off x="4096490" y="5556662"/>
            <a:ext cx="203366" cy="13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Rectangle 37"/>
          <p:cNvSpPr/>
          <p:nvPr/>
        </p:nvSpPr>
        <p:spPr>
          <a:xfrm>
            <a:off x="4096490" y="4962401"/>
            <a:ext cx="203366" cy="13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tr-TR" dirty="0" smtClean="0"/>
              <a:t>HOW TTGV WORKS?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TTGV 201</a:t>
            </a:r>
            <a:r>
              <a:rPr lang="tr-TR" dirty="0"/>
              <a:t>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5618-934B-4B27-B4AA-C631BAD00B9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347860" y="2481944"/>
            <a:ext cx="827315" cy="1121228"/>
          </a:xfrm>
          <a:prstGeom prst="roundRect">
            <a:avLst>
              <a:gd name="adj" fmla="val 1008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ounded Rectangle 13"/>
          <p:cNvSpPr/>
          <p:nvPr/>
        </p:nvSpPr>
        <p:spPr>
          <a:xfrm>
            <a:off x="881742" y="2481944"/>
            <a:ext cx="827315" cy="1121228"/>
          </a:xfrm>
          <a:prstGeom prst="roundRect">
            <a:avLst>
              <a:gd name="adj" fmla="val 1140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Pentagon 15"/>
          <p:cNvSpPr/>
          <p:nvPr/>
        </p:nvSpPr>
        <p:spPr>
          <a:xfrm>
            <a:off x="4833255" y="2950028"/>
            <a:ext cx="2917373" cy="653143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                         Activity</a:t>
            </a:r>
          </a:p>
          <a:p>
            <a:pPr algn="ctr"/>
            <a:r>
              <a:rPr lang="tr-TR" sz="1200" dirty="0" smtClean="0"/>
              <a:t>                           Financial Model</a:t>
            </a:r>
            <a:endParaRPr lang="tr-TR" sz="1200" dirty="0"/>
          </a:p>
        </p:txBody>
      </p:sp>
      <p:sp>
        <p:nvSpPr>
          <p:cNvPr id="17" name="Pentagon 16"/>
          <p:cNvSpPr/>
          <p:nvPr/>
        </p:nvSpPr>
        <p:spPr>
          <a:xfrm>
            <a:off x="2841170" y="2950028"/>
            <a:ext cx="2917373" cy="653143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                       Activity</a:t>
            </a:r>
          </a:p>
          <a:p>
            <a:pPr algn="ctr"/>
            <a:r>
              <a:rPr lang="tr-TR" sz="1200" dirty="0" smtClean="0"/>
              <a:t>                       Model</a:t>
            </a:r>
            <a:endParaRPr lang="tr-TR" sz="1200" dirty="0"/>
          </a:p>
        </p:txBody>
      </p:sp>
      <p:sp>
        <p:nvSpPr>
          <p:cNvPr id="18" name="Pentagon 17"/>
          <p:cNvSpPr/>
          <p:nvPr/>
        </p:nvSpPr>
        <p:spPr>
          <a:xfrm>
            <a:off x="1382486" y="2950028"/>
            <a:ext cx="2416628" cy="653143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Sponsor</a:t>
            </a:r>
          </a:p>
          <a:p>
            <a:pPr algn="ctr"/>
            <a:r>
              <a:rPr lang="tr-TR" sz="1200" dirty="0" smtClean="0"/>
              <a:t>Financial Model</a:t>
            </a:r>
            <a:endParaRPr lang="tr-TR" sz="1200" dirty="0"/>
          </a:p>
        </p:txBody>
      </p:sp>
      <p:sp>
        <p:nvSpPr>
          <p:cNvPr id="20" name="Rounded Rectangle 19"/>
          <p:cNvSpPr/>
          <p:nvPr/>
        </p:nvSpPr>
        <p:spPr>
          <a:xfrm>
            <a:off x="3799114" y="1611086"/>
            <a:ext cx="1654628" cy="5007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Value Management</a:t>
            </a:r>
            <a:endParaRPr lang="tr-TR" sz="1200" dirty="0"/>
          </a:p>
        </p:txBody>
      </p:sp>
      <p:sp>
        <p:nvSpPr>
          <p:cNvPr id="21" name="Rounded Rectangle 20"/>
          <p:cNvSpPr/>
          <p:nvPr/>
        </p:nvSpPr>
        <p:spPr>
          <a:xfrm>
            <a:off x="3799114" y="4593771"/>
            <a:ext cx="1654628" cy="5007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Innovation</a:t>
            </a:r>
          </a:p>
          <a:p>
            <a:pPr algn="ctr"/>
            <a:r>
              <a:rPr lang="tr-TR" sz="1200" dirty="0" smtClean="0"/>
              <a:t>Management</a:t>
            </a:r>
            <a:endParaRPr lang="tr-TR" sz="1200" dirty="0"/>
          </a:p>
        </p:txBody>
      </p:sp>
      <p:sp>
        <p:nvSpPr>
          <p:cNvPr id="22" name="Rounded Rectangle 21"/>
          <p:cNvSpPr/>
          <p:nvPr/>
        </p:nvSpPr>
        <p:spPr>
          <a:xfrm>
            <a:off x="1382486" y="2737170"/>
            <a:ext cx="2416628" cy="1736858"/>
          </a:xfrm>
          <a:prstGeom prst="roundRect">
            <a:avLst>
              <a:gd name="adj" fmla="val 8057"/>
            </a:avLst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Rounded Rectangle 22"/>
          <p:cNvSpPr/>
          <p:nvPr/>
        </p:nvSpPr>
        <p:spPr>
          <a:xfrm>
            <a:off x="5334000" y="2732314"/>
            <a:ext cx="2416628" cy="1741714"/>
          </a:xfrm>
          <a:prstGeom prst="roundRect">
            <a:avLst>
              <a:gd name="adj" fmla="val 8057"/>
            </a:avLst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7381868" y="2460172"/>
            <a:ext cx="718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solidFill>
                  <a:schemeClr val="bg1"/>
                </a:solidFill>
              </a:rPr>
              <a:t>Contract</a:t>
            </a:r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5251" y="2444425"/>
            <a:ext cx="718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solidFill>
                  <a:schemeClr val="bg1"/>
                </a:solidFill>
              </a:rPr>
              <a:t>Contract</a:t>
            </a:r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82486" y="3644479"/>
            <a:ext cx="2416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Intermediary Models</a:t>
            </a:r>
          </a:p>
          <a:p>
            <a:r>
              <a:rPr lang="tr-TR" sz="1200" dirty="0"/>
              <a:t> </a:t>
            </a:r>
            <a:r>
              <a:rPr lang="tr-TR" sz="1200" dirty="0" smtClean="0"/>
              <a:t>             (Funds, Programs)</a:t>
            </a:r>
          </a:p>
          <a:p>
            <a:r>
              <a:rPr lang="tr-TR" sz="1200" dirty="0" smtClean="0"/>
              <a:t>Service Models</a:t>
            </a:r>
          </a:p>
          <a:p>
            <a:r>
              <a:rPr lang="tr-TR" sz="1200" dirty="0"/>
              <a:t> </a:t>
            </a:r>
            <a:r>
              <a:rPr lang="tr-TR" sz="1200" dirty="0" smtClean="0"/>
              <a:t>             (Consultancy, Projects)</a:t>
            </a:r>
            <a:endParaRPr lang="tr-TR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338316" y="3679362"/>
            <a:ext cx="2412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     (Loans, Grants, Equity etc.)</a:t>
            </a:r>
            <a:endParaRPr lang="tr-TR" sz="1200" dirty="0"/>
          </a:p>
        </p:txBody>
      </p:sp>
      <p:cxnSp>
        <p:nvCxnSpPr>
          <p:cNvPr id="28" name="Elbow Connector 27"/>
          <p:cNvCxnSpPr>
            <a:stCxn id="14" idx="0"/>
          </p:cNvCxnSpPr>
          <p:nvPr/>
        </p:nvCxnSpPr>
        <p:spPr>
          <a:xfrm rot="5400000" flipH="1" flipV="1">
            <a:off x="2237014" y="919844"/>
            <a:ext cx="620486" cy="2503714"/>
          </a:xfrm>
          <a:prstGeom prst="bentConnector2">
            <a:avLst/>
          </a:prstGeom>
          <a:ln w="63500">
            <a:tailEnd type="triangle" w="sm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3" idx="0"/>
          </p:cNvCxnSpPr>
          <p:nvPr/>
        </p:nvCxnSpPr>
        <p:spPr>
          <a:xfrm rot="16200000" flipV="1">
            <a:off x="6297387" y="1017813"/>
            <a:ext cx="620486" cy="2307776"/>
          </a:xfrm>
          <a:prstGeom prst="bentConnector2">
            <a:avLst/>
          </a:prstGeom>
          <a:ln w="63500">
            <a:tailEnd type="triangle" w="sm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0" idx="2"/>
          </p:cNvCxnSpPr>
          <p:nvPr/>
        </p:nvCxnSpPr>
        <p:spPr>
          <a:xfrm>
            <a:off x="4626428" y="2111829"/>
            <a:ext cx="1" cy="838199"/>
          </a:xfrm>
          <a:prstGeom prst="straightConnector1">
            <a:avLst/>
          </a:prstGeom>
          <a:ln w="63500">
            <a:tailEnd type="triangle" w="sm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5" idx="4"/>
            <a:endCxn id="21" idx="3"/>
          </p:cNvCxnSpPr>
          <p:nvPr/>
        </p:nvCxnSpPr>
        <p:spPr>
          <a:xfrm rot="5400000">
            <a:off x="6226628" y="2830285"/>
            <a:ext cx="1240972" cy="2786744"/>
          </a:xfrm>
          <a:prstGeom prst="bentConnector2">
            <a:avLst/>
          </a:prstGeom>
          <a:ln w="63500">
            <a:tailEnd type="triangle" w="sm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9" idx="4"/>
            <a:endCxn id="21" idx="1"/>
          </p:cNvCxnSpPr>
          <p:nvPr/>
        </p:nvCxnSpPr>
        <p:spPr>
          <a:xfrm rot="16200000" flipH="1">
            <a:off x="1719942" y="2764971"/>
            <a:ext cx="1240972" cy="2917371"/>
          </a:xfrm>
          <a:prstGeom prst="bentConnector2">
            <a:avLst/>
          </a:prstGeom>
          <a:ln w="63500">
            <a:tailEnd type="triangle" w="sm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0"/>
          </p:cNvCxnSpPr>
          <p:nvPr/>
        </p:nvCxnSpPr>
        <p:spPr>
          <a:xfrm flipV="1">
            <a:off x="4626428" y="3603171"/>
            <a:ext cx="1" cy="990600"/>
          </a:xfrm>
          <a:prstGeom prst="straightConnector1">
            <a:avLst/>
          </a:prstGeom>
          <a:ln w="63500">
            <a:tailEnd type="triangle" w="sm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799115" y="5546271"/>
            <a:ext cx="1654628" cy="50074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Pilot Application</a:t>
            </a:r>
          </a:p>
          <a:p>
            <a:pPr algn="ctr"/>
            <a:r>
              <a:rPr lang="tr-TR" sz="1200" dirty="0"/>
              <a:t>a</a:t>
            </a:r>
            <a:r>
              <a:rPr lang="tr-TR" sz="1200" dirty="0" smtClean="0"/>
              <a:t>nd Model Validation</a:t>
            </a:r>
            <a:endParaRPr lang="tr-TR" sz="1200" dirty="0"/>
          </a:p>
        </p:txBody>
      </p:sp>
      <p:cxnSp>
        <p:nvCxnSpPr>
          <p:cNvPr id="39" name="Straight Arrow Connector 38"/>
          <p:cNvCxnSpPr>
            <a:stCxn id="37" idx="0"/>
            <a:endCxn id="38" idx="2"/>
          </p:cNvCxnSpPr>
          <p:nvPr/>
        </p:nvCxnSpPr>
        <p:spPr>
          <a:xfrm flipV="1">
            <a:off x="4198173" y="5094514"/>
            <a:ext cx="0" cy="462148"/>
          </a:xfrm>
          <a:prstGeom prst="straightConnector1">
            <a:avLst/>
          </a:prstGeom>
          <a:ln w="63500">
            <a:tailEnd type="triangle" w="sm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6" idx="0"/>
          </p:cNvCxnSpPr>
          <p:nvPr/>
        </p:nvCxnSpPr>
        <p:spPr>
          <a:xfrm>
            <a:off x="5072990" y="5094514"/>
            <a:ext cx="0" cy="462148"/>
          </a:xfrm>
          <a:prstGeom prst="straightConnector1">
            <a:avLst/>
          </a:prstGeom>
          <a:ln w="63500">
            <a:tailEnd type="triangle" w="sm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Pentagon 45"/>
          <p:cNvSpPr/>
          <p:nvPr/>
        </p:nvSpPr>
        <p:spPr>
          <a:xfrm>
            <a:off x="1362692" y="2389415"/>
            <a:ext cx="6368142" cy="653143"/>
          </a:xfrm>
          <a:prstGeom prst="homePlat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20000"/>
                </a:schemeClr>
              </a:gs>
              <a:gs pos="80000">
                <a:schemeClr val="accent6">
                  <a:shade val="93000"/>
                  <a:satMod val="130000"/>
                  <a:alpha val="20000"/>
                </a:schemeClr>
              </a:gs>
              <a:gs pos="100000">
                <a:schemeClr val="accent6">
                  <a:shade val="94000"/>
                  <a:satMod val="135000"/>
                  <a:alpha val="20000"/>
                </a:schemeClr>
              </a:gs>
            </a:gsLst>
          </a:gradFill>
          <a:ln w="38100">
            <a:prstDash val="dash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accent6">
                    <a:lumMod val="75000"/>
                  </a:schemeClr>
                </a:solidFill>
              </a:rPr>
              <a:t>Market Hurdles</a:t>
            </a:r>
            <a:endParaRPr lang="tr-T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09114" y="2950028"/>
            <a:ext cx="1262743" cy="65314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Beneficiary</a:t>
            </a:r>
            <a:endParaRPr lang="tr-TR" sz="1200" dirty="0"/>
          </a:p>
        </p:txBody>
      </p:sp>
      <p:sp>
        <p:nvSpPr>
          <p:cNvPr id="19" name="Oval 18"/>
          <p:cNvSpPr/>
          <p:nvPr/>
        </p:nvSpPr>
        <p:spPr>
          <a:xfrm>
            <a:off x="250371" y="2950028"/>
            <a:ext cx="1262743" cy="65314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Sponsor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500870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34" grpId="0" animBg="1"/>
      <p:bldP spid="46" grpId="0" animBg="1"/>
      <p:bldP spid="46" grpId="1" animBg="1"/>
      <p:bldP spid="15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tr-TR" dirty="0" smtClean="0"/>
              <a:t>CONVICTIONS/DISCLAIMERS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TTGV 201</a:t>
            </a:r>
            <a:r>
              <a:rPr lang="tr-TR" dirty="0"/>
              <a:t>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A5618-934B-4B27-B4AA-C631BAD00B9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63681" y="1221243"/>
            <a:ext cx="8555554" cy="49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3181B2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Good engineers (personal skills) do not necessarily imply good engineering (organizational strategy and processes)</a:t>
            </a:r>
          </a:p>
          <a:p>
            <a:pPr>
              <a:lnSpc>
                <a:spcPct val="120000"/>
              </a:lnSpc>
              <a:buClr>
                <a:srgbClr val="3181B2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R&amp;D is a systemic documented act of team work, not some random heroic act. (There is no such thing as a top «</a:t>
            </a:r>
            <a:r>
              <a:rPr lang="en-US" sz="2400" dirty="0" err="1" smtClean="0"/>
              <a:t>R&amp;Der</a:t>
            </a:r>
            <a:r>
              <a:rPr lang="en-US" sz="2400" dirty="0" smtClean="0"/>
              <a:t>»!) (inventors ≠ innovators ≠ R&amp;D professionals)</a:t>
            </a:r>
          </a:p>
          <a:p>
            <a:pPr>
              <a:lnSpc>
                <a:spcPct val="120000"/>
              </a:lnSpc>
              <a:buClr>
                <a:srgbClr val="3181B2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R&amp;D is not an exclusively privileged activity for technical professionals, or PhDs. </a:t>
            </a:r>
          </a:p>
          <a:p>
            <a:pPr>
              <a:lnSpc>
                <a:spcPct val="120000"/>
              </a:lnSpc>
              <a:buClr>
                <a:srgbClr val="3181B2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Turkey is a consistent laggard in every international benchmark (official and non-official explanations for that)</a:t>
            </a:r>
          </a:p>
          <a:p>
            <a:pPr>
              <a:lnSpc>
                <a:spcPct val="120000"/>
              </a:lnSpc>
              <a:buClr>
                <a:srgbClr val="3181B2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The data do not exist! (no explanations ?!) </a:t>
            </a:r>
          </a:p>
        </p:txBody>
      </p:sp>
    </p:spTree>
    <p:extLst>
      <p:ext uri="{BB962C8B-B14F-4D97-AF65-F5344CB8AC3E}">
        <p14:creationId xmlns:p14="http://schemas.microsoft.com/office/powerpoint/2010/main" val="272740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57155" y="5380893"/>
            <a:ext cx="3629688" cy="651414"/>
            <a:chOff x="2336404" y="5380893"/>
            <a:chExt cx="3629688" cy="651414"/>
          </a:xfrm>
        </p:grpSpPr>
        <p:pic>
          <p:nvPicPr>
            <p:cNvPr id="6" name="Picture 2" descr="Hom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945" y="5380893"/>
              <a:ext cx="2166101" cy="651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979925" y="5510576"/>
              <a:ext cx="986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member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36404" y="5510576"/>
              <a:ext cx="1040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TTGV is a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964476" y="3543303"/>
            <a:ext cx="3215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3181B2"/>
                </a:solidFill>
              </a:rPr>
              <a:t>www.ttgv.org.tr</a:t>
            </a:r>
            <a:endParaRPr lang="en-US" sz="3600" b="1" dirty="0">
              <a:solidFill>
                <a:srgbClr val="3181B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39"/>
          <a:stretch/>
        </p:blipFill>
        <p:spPr>
          <a:xfrm>
            <a:off x="3577420" y="2800985"/>
            <a:ext cx="1989158" cy="74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4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tr-TR" dirty="0" smtClean="0"/>
              <a:t>AN ATTRACTIVE ECOSYSTEM?</a:t>
            </a:r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October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TTGV 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E0F4-6783-428F-8E32-78BFB702BEB4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250746" y="1899452"/>
            <a:ext cx="6294268" cy="4287040"/>
            <a:chOff x="1165120" y="1785300"/>
            <a:chExt cx="6294268" cy="42870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120" y="1785300"/>
              <a:ext cx="6294268" cy="428704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696691" y="3044537"/>
              <a:ext cx="678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0" b="1" dirty="0" smtClean="0">
                  <a:solidFill>
                    <a:srgbClr val="C00000"/>
                  </a:solidFill>
                </a:rPr>
                <a:t>Turkey</a:t>
              </a:r>
              <a:endParaRPr lang="tr-TR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23219" y="4900483"/>
              <a:ext cx="6890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0" b="1" dirty="0" smtClean="0">
                  <a:solidFill>
                    <a:schemeClr val="bg1">
                      <a:lumMod val="50000"/>
                    </a:schemeClr>
                  </a:solidFill>
                </a:rPr>
                <a:t>Others</a:t>
              </a:r>
              <a:endParaRPr lang="tr-TR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Chevron 10"/>
          <p:cNvSpPr/>
          <p:nvPr/>
        </p:nvSpPr>
        <p:spPr>
          <a:xfrm rot="19763048" flipH="1">
            <a:off x="6051855" y="1811128"/>
            <a:ext cx="600653" cy="322119"/>
          </a:xfrm>
          <a:prstGeom prst="chevron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5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 rot="19763048" flipH="1">
            <a:off x="7083688" y="3018411"/>
            <a:ext cx="600653" cy="322119"/>
          </a:xfrm>
          <a:prstGeom prst="chevron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50000"/>
                </a:schemeClr>
              </a:gs>
              <a:gs pos="80000">
                <a:schemeClr val="accent6">
                  <a:shade val="93000"/>
                  <a:satMod val="130000"/>
                  <a:alpha val="7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 rot="1836952">
            <a:off x="1849599" y="2222789"/>
            <a:ext cx="600653" cy="322119"/>
          </a:xfrm>
          <a:prstGeom prst="chevron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50000"/>
                </a:schemeClr>
              </a:gs>
              <a:gs pos="80000">
                <a:schemeClr val="accent2">
                  <a:shade val="93000"/>
                  <a:satMod val="130000"/>
                  <a:alpha val="7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 rot="1836952">
            <a:off x="4481989" y="5565630"/>
            <a:ext cx="600653" cy="322119"/>
          </a:xfrm>
          <a:prstGeom prst="chevron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50000"/>
                </a:schemeClr>
              </a:gs>
              <a:gs pos="80000">
                <a:schemeClr val="accent2">
                  <a:shade val="93000"/>
                  <a:satMod val="130000"/>
                  <a:alpha val="7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 rot="1836952">
            <a:off x="3452523" y="5565629"/>
            <a:ext cx="600653" cy="322119"/>
          </a:xfrm>
          <a:prstGeom prst="chevron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50000"/>
                </a:schemeClr>
              </a:gs>
              <a:gs pos="80000">
                <a:schemeClr val="accent2">
                  <a:shade val="93000"/>
                  <a:satMod val="130000"/>
                  <a:alpha val="7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9946" y="5322412"/>
            <a:ext cx="9701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 smtClean="0"/>
              <a:t>Source : YASED</a:t>
            </a:r>
            <a:endParaRPr lang="tr-TR" sz="1000" dirty="0"/>
          </a:p>
        </p:txBody>
      </p:sp>
      <p:sp>
        <p:nvSpPr>
          <p:cNvPr id="17" name="Chevron 16"/>
          <p:cNvSpPr/>
          <p:nvPr/>
        </p:nvSpPr>
        <p:spPr>
          <a:xfrm rot="19763048" flipH="1">
            <a:off x="7100106" y="4636512"/>
            <a:ext cx="600653" cy="322119"/>
          </a:xfrm>
          <a:prstGeom prst="chevron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50000"/>
                </a:schemeClr>
              </a:gs>
              <a:gs pos="80000">
                <a:schemeClr val="accent2">
                  <a:shade val="93000"/>
                  <a:satMod val="130000"/>
                  <a:alpha val="7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 rot="1836952">
            <a:off x="1509115" y="3767612"/>
            <a:ext cx="600653" cy="322119"/>
          </a:xfrm>
          <a:prstGeom prst="chevron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50000"/>
                </a:schemeClr>
              </a:gs>
              <a:gs pos="80000">
                <a:schemeClr val="accent6">
                  <a:shade val="93000"/>
                  <a:satMod val="130000"/>
                  <a:alpha val="7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3748" y="1190851"/>
            <a:ext cx="8048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3181B2"/>
              </a:buClr>
            </a:pPr>
            <a:r>
              <a:rPr lang="en-US" sz="2400" dirty="0" smtClean="0"/>
              <a:t>Significant chasm between our self image and outside image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563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tr-TR" dirty="0" smtClean="0"/>
              <a:t>HIGH TECH EXPORT GROWTH</a:t>
            </a:r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October</a:t>
            </a:r>
            <a:r>
              <a:rPr lang="en-US" dirty="0" smtClean="0"/>
              <a:t> 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TTGV 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E0F4-6783-428F-8E32-78BFB702BEB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9" b="7570"/>
          <a:stretch/>
        </p:blipFill>
        <p:spPr>
          <a:xfrm>
            <a:off x="592853" y="1153392"/>
            <a:ext cx="7969256" cy="51444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84027" y="4953331"/>
            <a:ext cx="148149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1000" dirty="0" smtClean="0"/>
              <a:t>Source : Worldbank Data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418632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t="17420" b="15216"/>
          <a:stretch/>
        </p:blipFill>
        <p:spPr>
          <a:xfrm>
            <a:off x="238992" y="1517074"/>
            <a:ext cx="8748574" cy="4619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tr-TR" dirty="0" smtClean="0"/>
              <a:t>TRI-NATION BENCHMARK</a:t>
            </a:r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October</a:t>
            </a:r>
            <a:r>
              <a:rPr lang="en-US" dirty="0" smtClean="0"/>
              <a:t> 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TTGV 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E0F4-6783-428F-8E32-78BFB702BEB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80117" y="5554450"/>
            <a:ext cx="151996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1000" dirty="0" smtClean="0"/>
              <a:t>Source : World Bank KAM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166085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9" r="2948" b="13026"/>
          <a:stretch/>
        </p:blipFill>
        <p:spPr>
          <a:xfrm>
            <a:off x="571" y="1309255"/>
            <a:ext cx="8873265" cy="5112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tr-TR" dirty="0" smtClean="0"/>
              <a:t>R&amp;D INCENTIVES</a:t>
            </a:r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October</a:t>
            </a:r>
            <a:r>
              <a:rPr lang="en-US" dirty="0" smtClean="0"/>
              <a:t> 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TTGV 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E0F4-6783-428F-8E32-78BFB702BEB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53890" y="2501076"/>
            <a:ext cx="140294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1000" dirty="0" smtClean="0"/>
              <a:t>Source : OECD STI 2013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20392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tr-TR" dirty="0" smtClean="0"/>
              <a:t>AIMING HIGHER?</a:t>
            </a:r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October</a:t>
            </a:r>
            <a:r>
              <a:rPr lang="en-US" dirty="0" smtClean="0"/>
              <a:t> 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TTGV 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E0F4-6783-428F-8E32-78BFB702BEB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" t="6207" r="3176" b="5601"/>
          <a:stretch/>
        </p:blipFill>
        <p:spPr>
          <a:xfrm>
            <a:off x="955963" y="1309254"/>
            <a:ext cx="7232931" cy="49876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67154" y="5575103"/>
            <a:ext cx="1356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 smtClean="0"/>
              <a:t>Source : TÜBİTAK Data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126480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tr-TR" dirty="0" smtClean="0"/>
              <a:t>CRITICAL MASS?</a:t>
            </a:r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October </a:t>
            </a:r>
            <a:r>
              <a:rPr lang="en-US" dirty="0" smtClean="0"/>
              <a:t>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TTGV 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E0F4-6783-428F-8E32-78BFB702BEB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2" b="5752"/>
          <a:stretch/>
        </p:blipFill>
        <p:spPr>
          <a:xfrm>
            <a:off x="738325" y="1122218"/>
            <a:ext cx="7813393" cy="51858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90509" y="6185005"/>
            <a:ext cx="1356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 smtClean="0"/>
              <a:t>Source : TÜBİTAK Data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16720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tr-TR" dirty="0" smtClean="0"/>
              <a:t>THEMATIC R&amp;D INTENSITY</a:t>
            </a:r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/>
              <a:t>October </a:t>
            </a:r>
            <a:r>
              <a:rPr lang="en-US" dirty="0" smtClean="0"/>
              <a:t>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TTGV 201</a:t>
            </a: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E0F4-6783-428F-8E32-78BFB702BEB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0" b="8012"/>
          <a:stretch/>
        </p:blipFill>
        <p:spPr>
          <a:xfrm>
            <a:off x="530506" y="1153000"/>
            <a:ext cx="8062774" cy="5104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4254" y="6011521"/>
            <a:ext cx="1356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 smtClean="0"/>
              <a:t>Source : TÜBİTAK Data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157260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786</Words>
  <Application>Microsoft Macintosh PowerPoint</Application>
  <PresentationFormat>On-screen Show (4:3)</PresentationFormat>
  <Paragraphs>213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CONVICTIONS/DISCLAIMERS</vt:lpstr>
      <vt:lpstr>AN ATTRACTIVE ECOSYSTEM?</vt:lpstr>
      <vt:lpstr>HIGH TECH EXPORT GROWTH</vt:lpstr>
      <vt:lpstr>TRI-NATION BENCHMARK</vt:lpstr>
      <vt:lpstr>R&amp;D INCENTIVES</vt:lpstr>
      <vt:lpstr>AIMING HIGHER?</vt:lpstr>
      <vt:lpstr>CRITICAL MASS?</vt:lpstr>
      <vt:lpstr>THEMATIC R&amp;D INTENSITY</vt:lpstr>
      <vt:lpstr>FUTURE TECHNOLOGIES</vt:lpstr>
      <vt:lpstr>THEMATIC INVESTMENTS 2003 - 2010</vt:lpstr>
      <vt:lpstr>A TALE OF TWO CENTERS</vt:lpstr>
      <vt:lpstr>KNOWLEDGE STREAMS</vt:lpstr>
      <vt:lpstr>SOURCING IDEAS FOR RESEARCH</vt:lpstr>
      <vt:lpstr>INSTITUTIONAL SILOS</vt:lpstr>
      <vt:lpstr>DEFENSE IMPACT?</vt:lpstr>
      <vt:lpstr>OPPORTUNITIES</vt:lpstr>
      <vt:lpstr>WHO IS TTGV?</vt:lpstr>
      <vt:lpstr>HOW TTGV WORKS?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Mete ÇAKMAKCI</dc:creator>
  <cp:lastModifiedBy>Savaş Yıldırım</cp:lastModifiedBy>
  <cp:revision>112</cp:revision>
  <dcterms:created xsi:type="dcterms:W3CDTF">2012-09-21T09:46:56Z</dcterms:created>
  <dcterms:modified xsi:type="dcterms:W3CDTF">2014-10-27T15:29:54Z</dcterms:modified>
</cp:coreProperties>
</file>